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Lst>
  <p:notesMasterIdLst>
    <p:notesMasterId r:id="rId22"/>
  </p:notesMasterIdLst>
  <p:sldIdLst>
    <p:sldId id="256" r:id="rId2"/>
    <p:sldId id="258" r:id="rId3"/>
    <p:sldId id="264" r:id="rId4"/>
    <p:sldId id="259" r:id="rId5"/>
    <p:sldId id="283" r:id="rId6"/>
    <p:sldId id="284" r:id="rId7"/>
    <p:sldId id="285" r:id="rId8"/>
    <p:sldId id="265" r:id="rId9"/>
    <p:sldId id="266" r:id="rId10"/>
    <p:sldId id="289" r:id="rId11"/>
    <p:sldId id="288" r:id="rId12"/>
    <p:sldId id="290" r:id="rId13"/>
    <p:sldId id="291" r:id="rId14"/>
    <p:sldId id="292" r:id="rId15"/>
    <p:sldId id="279" r:id="rId16"/>
    <p:sldId id="281" r:id="rId17"/>
    <p:sldId id="270" r:id="rId18"/>
    <p:sldId id="269" r:id="rId19"/>
    <p:sldId id="280" r:id="rId20"/>
    <p:sldId id="293" r:id="rId2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60097" autoAdjust="0"/>
  </p:normalViewPr>
  <p:slideViewPr>
    <p:cSldViewPr>
      <p:cViewPr varScale="1">
        <p:scale>
          <a:sx n="91" d="100"/>
          <a:sy n="91" d="100"/>
        </p:scale>
        <p:origin x="-2256"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96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atin typeface="Verdana"/>
                <a:ea typeface="Verdana"/>
                <a:cs typeface="Verdana"/>
                <a:sym typeface="Verdana"/>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5" name="Shape 5"/>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atin typeface="Verdana"/>
                <a:ea typeface="Verdana"/>
                <a:cs typeface="Verdana"/>
                <a:sym typeface="Verdana"/>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atin typeface="Verdana"/>
                <a:ea typeface="Verdana"/>
                <a:cs typeface="Verdana"/>
                <a:sym typeface="Verdana"/>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6200" y="8686800"/>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atin typeface="Verdana"/>
                <a:ea typeface="Verdana"/>
                <a:cs typeface="Verdana"/>
                <a:sym typeface="Verdana"/>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 xmlns:p14="http://schemas.microsoft.com/office/powerpoint/2010/main" val="15541983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dirty="0"/>
          </a:p>
        </p:txBody>
      </p:sp>
      <p:sp>
        <p:nvSpPr>
          <p:cNvPr id="19" name="Shape 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805921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ct val="0"/>
              </a:spcBef>
              <a:spcAft>
                <a:spcPts val="0"/>
              </a:spcAft>
              <a:defRPr/>
            </a:pPr>
            <a:r>
              <a:rPr lang="en-US" sz="1200" kern="1200" dirty="0" smtClean="0">
                <a:solidFill>
                  <a:schemeClr val="tx1"/>
                </a:solidFill>
                <a:latin typeface="+mn-lt"/>
                <a:ea typeface="+mn-ea"/>
                <a:cs typeface="+mn-cs"/>
              </a:rPr>
              <a:t>Video.</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Here are some gameplay examples from </a:t>
            </a:r>
            <a:r>
              <a:rPr lang="en-US" sz="1200" kern="1200" dirty="0" err="1" smtClean="0">
                <a:solidFill>
                  <a:schemeClr val="tx1"/>
                </a:solidFill>
                <a:latin typeface="+mn-lt"/>
                <a:ea typeface="+mn-ea"/>
                <a:cs typeface="+mn-cs"/>
              </a:rPr>
              <a:t>Ryse</a:t>
            </a:r>
            <a:r>
              <a:rPr lang="en-US" sz="1200" kern="1200" dirty="0" smtClean="0">
                <a:solidFill>
                  <a:schemeClr val="tx1"/>
                </a:solidFill>
                <a:latin typeface="+mn-lt"/>
                <a:ea typeface="+mn-ea"/>
                <a:cs typeface="+mn-cs"/>
              </a:rPr>
              <a:t>. </a:t>
            </a:r>
          </a:p>
          <a:p>
            <a:pPr eaLnBrk="1" fontAlgn="auto" hangingPunct="1">
              <a:spcBef>
                <a:spcPct val="0"/>
              </a:spcBef>
              <a:spcAft>
                <a:spcPts val="0"/>
              </a:spcAft>
              <a:defRPr/>
            </a:pPr>
            <a:r>
              <a:rPr lang="en-US" sz="1200" kern="1200" dirty="0" smtClean="0">
                <a:solidFill>
                  <a:schemeClr val="tx1"/>
                </a:solidFill>
                <a:latin typeface="+mn-lt"/>
                <a:ea typeface="+mn-ea"/>
                <a:cs typeface="+mn-cs"/>
              </a:rPr>
              <a:t>In </a:t>
            </a:r>
            <a:r>
              <a:rPr lang="en-US" sz="1200" kern="1200" dirty="0" err="1" smtClean="0">
                <a:solidFill>
                  <a:schemeClr val="tx1"/>
                </a:solidFill>
                <a:latin typeface="+mn-lt"/>
                <a:ea typeface="+mn-ea"/>
                <a:cs typeface="+mn-cs"/>
              </a:rPr>
              <a:t>Ryse</a:t>
            </a:r>
            <a:r>
              <a:rPr lang="en-US" sz="1200" kern="1200" dirty="0" smtClean="0">
                <a:solidFill>
                  <a:schemeClr val="tx1"/>
                </a:solidFill>
                <a:latin typeface="+mn-lt"/>
                <a:ea typeface="+mn-ea"/>
                <a:cs typeface="+mn-cs"/>
              </a:rPr>
              <a:t> the characters on screen have a longer life-span then in a regular fps-shooter, they are </a:t>
            </a:r>
            <a:r>
              <a:rPr lang="en-US" sz="1200" kern="1200" baseline="0" dirty="0" smtClean="0">
                <a:solidFill>
                  <a:schemeClr val="tx1"/>
                </a:solidFill>
                <a:latin typeface="+mn-lt"/>
                <a:ea typeface="+mn-ea"/>
                <a:cs typeface="+mn-cs"/>
              </a:rPr>
              <a:t>pretty close to the camera and sometimes we even play the animation in slow-motion. </a:t>
            </a:r>
          </a:p>
          <a:p>
            <a:pPr eaLnBrk="1" fontAlgn="auto" hangingPunct="1">
              <a:spcBef>
                <a:spcPct val="0"/>
              </a:spcBef>
              <a:spcAft>
                <a:spcPts val="0"/>
              </a:spcAft>
              <a:defRPr/>
            </a:pPr>
            <a:r>
              <a:rPr lang="en-US" sz="1200" kern="1200" baseline="0" dirty="0" smtClean="0">
                <a:solidFill>
                  <a:schemeClr val="tx1"/>
                </a:solidFill>
                <a:latin typeface="+mn-lt"/>
                <a:ea typeface="+mn-ea"/>
                <a:cs typeface="+mn-cs"/>
              </a:rPr>
              <a:t>And that was a good reason to pay more attention to the little details  in animations … like the moving of </a:t>
            </a:r>
            <a:r>
              <a:rPr lang="en-US" sz="1200" i="1" kern="1200" baseline="0" dirty="0" smtClean="0">
                <a:solidFill>
                  <a:schemeClr val="tx1"/>
                </a:solidFill>
                <a:latin typeface="+mn-lt"/>
                <a:ea typeface="+mn-ea"/>
                <a:cs typeface="+mn-cs"/>
              </a:rPr>
              <a:t>hair</a:t>
            </a:r>
            <a:r>
              <a:rPr lang="en-US" sz="1200" kern="1200" baseline="0" dirty="0" smtClean="0">
                <a:solidFill>
                  <a:schemeClr val="tx1"/>
                </a:solidFill>
                <a:latin typeface="+mn-lt"/>
                <a:ea typeface="+mn-ea"/>
                <a:cs typeface="+mn-cs"/>
              </a:rPr>
              <a:t>, the jiggling of </a:t>
            </a:r>
            <a:r>
              <a:rPr lang="en-US" sz="1200" i="1" kern="1200" baseline="0" dirty="0" smtClean="0">
                <a:solidFill>
                  <a:schemeClr val="tx1"/>
                </a:solidFill>
                <a:latin typeface="+mn-lt"/>
                <a:ea typeface="+mn-ea"/>
                <a:cs typeface="+mn-cs"/>
              </a:rPr>
              <a:t>fat &amp; muscles</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armor pieces</a:t>
            </a:r>
            <a:r>
              <a:rPr lang="en-US" sz="1200" kern="1200" baseline="0" dirty="0" smtClean="0">
                <a:solidFill>
                  <a:schemeClr val="tx1"/>
                </a:solidFill>
                <a:latin typeface="+mn-lt"/>
                <a:ea typeface="+mn-ea"/>
                <a:cs typeface="+mn-cs"/>
              </a:rPr>
              <a:t> …. and all others objects that are attached to a character. </a:t>
            </a:r>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1361010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ct val="0"/>
              </a:spcBef>
              <a:spcAft>
                <a:spcPts val="0"/>
              </a:spcAft>
              <a:defRPr/>
            </a:pPr>
            <a:r>
              <a:rPr lang="en-US" sz="1200" kern="1200" baseline="0" dirty="0" smtClean="0">
                <a:solidFill>
                  <a:schemeClr val="tx1"/>
                </a:solidFill>
                <a:latin typeface="+mn-lt"/>
                <a:ea typeface="+mn-ea"/>
                <a:cs typeface="+mn-cs"/>
              </a:rPr>
              <a:t>And because of the animation schedule and the amount of characters we had on </a:t>
            </a:r>
            <a:r>
              <a:rPr lang="en-US" sz="1200" kern="1200" baseline="0" dirty="0" err="1" smtClean="0">
                <a:solidFill>
                  <a:schemeClr val="tx1"/>
                </a:solidFill>
                <a:latin typeface="+mn-lt"/>
                <a:ea typeface="+mn-ea"/>
                <a:cs typeface="+mn-cs"/>
              </a:rPr>
              <a:t>Ryse</a:t>
            </a:r>
            <a:r>
              <a:rPr lang="en-US" sz="1200" kern="1200" baseline="0" dirty="0" smtClean="0">
                <a:solidFill>
                  <a:schemeClr val="tx1"/>
                </a:solidFill>
                <a:latin typeface="+mn-lt"/>
                <a:ea typeface="+mn-ea"/>
                <a:cs typeface="+mn-cs"/>
              </a:rPr>
              <a:t>. We were looking for a system that takes care of most if not all the secondary animations, like the dangling teeth, tails , ropes all kind of accessories</a:t>
            </a:r>
          </a:p>
          <a:p>
            <a:pPr eaLnBrk="1" fontAlgn="auto" hangingPunct="1">
              <a:spcBef>
                <a:spcPct val="0"/>
              </a:spcBef>
              <a:spcAft>
                <a:spcPts val="0"/>
              </a:spcAft>
              <a:defRPr/>
            </a:pPr>
            <a:r>
              <a:rPr lang="en-US" sz="1200" kern="1200" baseline="0" dirty="0" smtClean="0">
                <a:solidFill>
                  <a:schemeClr val="tx1"/>
                </a:solidFill>
                <a:latin typeface="+mn-lt"/>
                <a:ea typeface="+mn-ea"/>
                <a:cs typeface="+mn-cs"/>
              </a:rPr>
              <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That being said, because we had </a:t>
            </a:r>
            <a:r>
              <a:rPr lang="en-US" sz="1200" b="1" kern="1200" baseline="0" dirty="0" smtClean="0">
                <a:solidFill>
                  <a:schemeClr val="tx1"/>
                </a:solidFill>
                <a:latin typeface="+mn-lt"/>
                <a:ea typeface="+mn-ea"/>
                <a:cs typeface="+mn-cs"/>
              </a:rPr>
              <a:t>universal</a:t>
            </a:r>
            <a:r>
              <a:rPr lang="en-US" sz="1200" kern="1200" baseline="0" dirty="0" smtClean="0">
                <a:solidFill>
                  <a:schemeClr val="tx1"/>
                </a:solidFill>
                <a:latin typeface="+mn-lt"/>
                <a:ea typeface="+mn-ea"/>
                <a:cs typeface="+mn-cs"/>
              </a:rPr>
              <a:t> rigs(used in </a:t>
            </a:r>
            <a:r>
              <a:rPr lang="en-US" sz="1200" kern="1200" baseline="0" dirty="0" err="1" smtClean="0">
                <a:solidFill>
                  <a:schemeClr val="tx1"/>
                </a:solidFill>
                <a:latin typeface="+mn-lt"/>
                <a:ea typeface="+mn-ea"/>
                <a:cs typeface="+mn-cs"/>
              </a:rPr>
              <a:t>cinematics</a:t>
            </a:r>
            <a:r>
              <a:rPr lang="en-US" sz="1200" kern="1200" baseline="0" dirty="0" smtClean="0">
                <a:solidFill>
                  <a:schemeClr val="tx1"/>
                </a:solidFill>
                <a:latin typeface="+mn-lt"/>
                <a:ea typeface="+mn-ea"/>
                <a:cs typeface="+mn-cs"/>
              </a:rPr>
              <a:t> and in-game), we wanted some animation control.</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I remember this time when the </a:t>
            </a:r>
            <a:r>
              <a:rPr lang="en-US" sz="1200" kern="1200" baseline="0" dirty="0" err="1" smtClean="0">
                <a:solidFill>
                  <a:schemeClr val="tx1"/>
                </a:solidFill>
                <a:latin typeface="+mn-lt"/>
                <a:ea typeface="+mn-ea"/>
                <a:cs typeface="+mn-cs"/>
              </a:rPr>
              <a:t>cinematics</a:t>
            </a:r>
            <a:r>
              <a:rPr lang="en-US" sz="1200" kern="1200" baseline="0" dirty="0" smtClean="0">
                <a:solidFill>
                  <a:schemeClr val="tx1"/>
                </a:solidFill>
                <a:latin typeface="+mn-lt"/>
                <a:ea typeface="+mn-ea"/>
                <a:cs typeface="+mn-cs"/>
              </a:rPr>
              <a:t> director wanted the teeth accessories on one of the barbarians to move away from the camera or something like that on one specific shot, but the settings on these teeth were working pretty fine in-game and the other cinematic shots. This is the time where we had to blend with animations to avoid breaking the setup in the rest of the game.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3212881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smtClean="0">
                <a:solidFill>
                  <a:schemeClr val="tx1"/>
                </a:solidFill>
                <a:latin typeface="+mn-lt"/>
                <a:ea typeface="+mn-ea"/>
                <a:cs typeface="+mn-cs"/>
              </a:rPr>
              <a:t>In </a:t>
            </a:r>
            <a:r>
              <a:rPr lang="en-US" sz="1200" kern="1200" dirty="0" err="1" smtClean="0">
                <a:solidFill>
                  <a:schemeClr val="tx1"/>
                </a:solidFill>
                <a:latin typeface="+mn-lt"/>
                <a:ea typeface="+mn-ea"/>
                <a:cs typeface="+mn-cs"/>
              </a:rPr>
              <a:t>Ryse</a:t>
            </a:r>
            <a:r>
              <a:rPr lang="en-US" sz="1200" kern="1200" dirty="0" smtClean="0">
                <a:solidFill>
                  <a:schemeClr val="tx1"/>
                </a:solidFill>
                <a:latin typeface="+mn-lt"/>
                <a:ea typeface="+mn-ea"/>
                <a:cs typeface="+mn-cs"/>
              </a:rPr>
              <a:t> we simply use the properties of </a:t>
            </a:r>
            <a:r>
              <a:rPr lang="en-US" sz="1200" b="1" kern="1200" dirty="0" err="1" smtClean="0">
                <a:solidFill>
                  <a:schemeClr val="tx1"/>
                </a:solidFill>
                <a:latin typeface="+mn-lt"/>
                <a:ea typeface="+mn-ea"/>
                <a:cs typeface="+mn-cs"/>
              </a:rPr>
              <a:t>pendula</a:t>
            </a:r>
            <a:r>
              <a:rPr lang="en-US" sz="1200" b="1" kern="1200" dirty="0" smtClean="0">
                <a:solidFill>
                  <a:schemeClr val="tx1"/>
                </a:solidFill>
                <a:latin typeface="+mn-lt"/>
                <a:ea typeface="+mn-ea"/>
                <a:cs typeface="+mn-cs"/>
              </a:rPr>
              <a:t> &amp; springs.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Written by </a:t>
            </a:r>
            <a:r>
              <a:rPr lang="en-US" sz="1200" b="1" i="0" kern="1200" baseline="0" dirty="0" smtClean="0">
                <a:solidFill>
                  <a:schemeClr val="tx1"/>
                </a:solidFill>
                <a:latin typeface="+mn-lt"/>
                <a:ea typeface="+mn-ea"/>
                <a:cs typeface="+mn-cs"/>
              </a:rPr>
              <a:t>Ivo Herzeg </a:t>
            </a:r>
            <a:r>
              <a:rPr lang="en-US" sz="1200" b="0" i="0" kern="1200" baseline="0" dirty="0" smtClean="0">
                <a:solidFill>
                  <a:schemeClr val="tx1"/>
                </a:solidFill>
                <a:latin typeface="+mn-lt"/>
                <a:ea typeface="+mn-ea"/>
                <a:cs typeface="+mn-cs"/>
              </a:rPr>
              <a:t>(R&amp;D programmer)</a:t>
            </a:r>
          </a:p>
          <a:p>
            <a:r>
              <a:rPr lang="en-US" sz="1200" b="0" kern="1200" baseline="0" dirty="0" smtClean="0">
                <a:solidFill>
                  <a:schemeClr val="tx1"/>
                </a:solidFill>
                <a:latin typeface="+mn-lt"/>
                <a:ea typeface="+mn-ea"/>
                <a:cs typeface="+mn-cs"/>
              </a:rPr>
              <a:t>With the right assets and setup we got pretty impressive results.  </a:t>
            </a:r>
            <a:endParaRPr lang="de-DE" sz="1200" kern="1200" dirty="0" smtClean="0">
              <a:solidFill>
                <a:schemeClr val="tx1"/>
              </a:solidFill>
              <a:latin typeface="+mn-lt"/>
              <a:ea typeface="+mn-ea"/>
              <a:cs typeface="+mn-cs"/>
            </a:endParaRPr>
          </a:p>
          <a:p>
            <a:pPr marL="228600" indent="-228600">
              <a:buNone/>
            </a:pPr>
            <a:endParaRPr lang="en-US" sz="1200" b="1" kern="1200" dirty="0" smtClean="0">
              <a:solidFill>
                <a:schemeClr val="tx1"/>
              </a:solidFill>
              <a:latin typeface="+mn-lt"/>
              <a:ea typeface="+mn-ea"/>
              <a:cs typeface="+mn-cs"/>
            </a:endParaRPr>
          </a:p>
          <a:p>
            <a:pPr marL="228600" indent="-228600">
              <a:buNone/>
            </a:pPr>
            <a:r>
              <a:rPr lang="en-US" sz="1200" b="1" kern="1200" dirty="0" smtClean="0">
                <a:solidFill>
                  <a:schemeClr val="tx1"/>
                </a:solidFill>
                <a:latin typeface="+mn-lt"/>
                <a:ea typeface="+mn-ea"/>
                <a:cs typeface="+mn-cs"/>
              </a:rPr>
              <a:t>Pendulum </a:t>
            </a: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on the</a:t>
            </a:r>
            <a:r>
              <a:rPr lang="en-US" sz="1200" kern="1200" dirty="0" smtClean="0">
                <a:solidFill>
                  <a:schemeClr val="tx1"/>
                </a:solidFill>
                <a:latin typeface="+mn-lt"/>
                <a:ea typeface="+mn-ea"/>
                <a:cs typeface="+mn-cs"/>
              </a:rPr>
              <a:t> pendulum video)</a:t>
            </a:r>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pendulum is basically a </a:t>
            </a:r>
            <a:r>
              <a:rPr lang="en-US" sz="1200" b="1" kern="1200" dirty="0" smtClean="0">
                <a:solidFill>
                  <a:schemeClr val="tx1"/>
                </a:solidFill>
                <a:latin typeface="+mn-lt"/>
                <a:ea typeface="+mn-ea"/>
                <a:cs typeface="+mn-cs"/>
              </a:rPr>
              <a:t>sphere with mass</a:t>
            </a:r>
            <a:r>
              <a:rPr lang="en-US" sz="1200" b="0" kern="1200" dirty="0" smtClean="0">
                <a:solidFill>
                  <a:schemeClr val="tx1"/>
                </a:solidFill>
                <a:latin typeface="+mn-lt"/>
                <a:ea typeface="+mn-ea"/>
                <a:cs typeface="+mn-cs"/>
              </a:rPr>
              <a:t> connected to a </a:t>
            </a:r>
            <a:r>
              <a:rPr lang="en-US" sz="1200" b="1" kern="1200" dirty="0" smtClean="0">
                <a:solidFill>
                  <a:schemeClr val="tx1"/>
                </a:solidFill>
                <a:latin typeface="+mn-lt"/>
                <a:ea typeface="+mn-ea"/>
                <a:cs typeface="+mn-cs"/>
              </a:rPr>
              <a:t>fixed rod </a:t>
            </a:r>
            <a:r>
              <a:rPr lang="en-US" sz="1200" b="0" kern="1200" dirty="0" smtClean="0">
                <a:solidFill>
                  <a:schemeClr val="tx1"/>
                </a:solidFill>
                <a:latin typeface="+mn-lt"/>
                <a:ea typeface="+mn-ea"/>
                <a:cs typeface="+mn-cs"/>
              </a:rPr>
              <a:t>which in turn is connected to a </a:t>
            </a:r>
            <a:r>
              <a:rPr lang="en-US" sz="1200" b="1" kern="1200" dirty="0" smtClean="0">
                <a:solidFill>
                  <a:schemeClr val="tx1"/>
                </a:solidFill>
                <a:latin typeface="+mn-lt"/>
                <a:ea typeface="+mn-ea"/>
                <a:cs typeface="+mn-cs"/>
              </a:rPr>
              <a:t>pivot point</a:t>
            </a:r>
            <a:r>
              <a:rPr lang="en-US" sz="1200" b="0" kern="1200" dirty="0" smtClean="0">
                <a:solidFill>
                  <a:schemeClr val="tx1"/>
                </a:solidFill>
                <a:latin typeface="+mn-lt"/>
                <a:ea typeface="+mn-ea"/>
                <a:cs typeface="+mn-cs"/>
              </a:rPr>
              <a:t>. Here</a:t>
            </a:r>
            <a:r>
              <a:rPr lang="en-US" sz="1200" b="0" kern="1200" baseline="0" dirty="0" smtClean="0">
                <a:solidFill>
                  <a:schemeClr val="tx1"/>
                </a:solidFill>
                <a:latin typeface="+mn-lt"/>
                <a:ea typeface="+mn-ea"/>
                <a:cs typeface="+mn-cs"/>
              </a:rPr>
              <a:t> we have a </a:t>
            </a:r>
            <a:r>
              <a:rPr lang="en-US" sz="1200" b="0" kern="1200" dirty="0" smtClean="0">
                <a:solidFill>
                  <a:schemeClr val="tx1"/>
                </a:solidFill>
                <a:latin typeface="+mn-lt"/>
                <a:ea typeface="+mn-ea"/>
                <a:cs typeface="+mn-cs"/>
              </a:rPr>
              <a:t>normal “free-hanging” pendulum without any constraints. If we push it a bit, it will swing back and forth in any direction, until air-resistance or another force will slow it down. In the rest-position the sphere is hanging directly downward. </a:t>
            </a:r>
          </a:p>
          <a:p>
            <a:r>
              <a:rPr lang="en-US" sz="1200" b="0" kern="1200" dirty="0" smtClean="0">
                <a:solidFill>
                  <a:schemeClr val="tx1"/>
                </a:solidFill>
                <a:latin typeface="+mn-lt"/>
                <a:ea typeface="+mn-ea"/>
                <a:cs typeface="+mn-cs"/>
              </a:rPr>
              <a:t>We can change the length of the rod, which has a big impact on the swinging</a:t>
            </a:r>
            <a:r>
              <a:rPr lang="en-US" sz="1200" b="0" kern="1200" baseline="0" dirty="0" smtClean="0">
                <a:solidFill>
                  <a:schemeClr val="tx1"/>
                </a:solidFill>
                <a:latin typeface="+mn-lt"/>
                <a:ea typeface="+mn-ea"/>
                <a:cs typeface="+mn-cs"/>
              </a:rPr>
              <a:t> and on </a:t>
            </a:r>
            <a:r>
              <a:rPr lang="en-US" sz="1200" b="0" kern="1200" dirty="0" smtClean="0">
                <a:solidFill>
                  <a:schemeClr val="tx1"/>
                </a:solidFill>
                <a:latin typeface="+mn-lt"/>
                <a:ea typeface="+mn-ea"/>
                <a:cs typeface="+mn-cs"/>
              </a:rPr>
              <a:t>top of that we can modify the free swinging by physical parameters like </a:t>
            </a:r>
            <a:r>
              <a:rPr lang="en-US" sz="1200" b="0" i="1" kern="1200" dirty="0" smtClean="0">
                <a:solidFill>
                  <a:schemeClr val="tx1"/>
                </a:solidFill>
                <a:latin typeface="+mn-lt"/>
                <a:ea typeface="+mn-ea"/>
                <a:cs typeface="+mn-cs"/>
              </a:rPr>
              <a:t>mass</a:t>
            </a:r>
            <a:r>
              <a:rPr lang="en-US" sz="1200" b="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gravity</a:t>
            </a:r>
            <a:r>
              <a:rPr lang="en-US" sz="1200" b="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damping</a:t>
            </a:r>
            <a:r>
              <a:rPr lang="en-US" sz="1200" b="0" kern="1200" dirty="0" smtClean="0">
                <a:solidFill>
                  <a:schemeClr val="tx1"/>
                </a:solidFill>
                <a:latin typeface="+mn-lt"/>
                <a:ea typeface="+mn-ea"/>
                <a:cs typeface="+mn-cs"/>
              </a:rPr>
              <a:t> and </a:t>
            </a:r>
            <a:r>
              <a:rPr lang="en-US" sz="1200" b="0" i="1" kern="1200" dirty="0" smtClean="0">
                <a:solidFill>
                  <a:schemeClr val="tx1"/>
                </a:solidFill>
                <a:latin typeface="+mn-lt"/>
                <a:ea typeface="+mn-ea"/>
                <a:cs typeface="+mn-cs"/>
              </a:rPr>
              <a:t>stiffness.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Finally we can </a:t>
            </a:r>
            <a:r>
              <a:rPr lang="en-US" sz="1200" b="1" kern="1200" dirty="0" smtClean="0">
                <a:solidFill>
                  <a:schemeClr val="tx1"/>
                </a:solidFill>
                <a:latin typeface="+mn-lt"/>
                <a:ea typeface="+mn-ea"/>
                <a:cs typeface="+mn-cs"/>
              </a:rPr>
              <a:t>constrain</a:t>
            </a:r>
            <a:r>
              <a:rPr lang="en-US" sz="1200" kern="1200" dirty="0" smtClean="0">
                <a:solidFill>
                  <a:schemeClr val="tx1"/>
                </a:solidFill>
                <a:latin typeface="+mn-lt"/>
                <a:ea typeface="+mn-ea"/>
                <a:cs typeface="+mn-cs"/>
              </a:rPr>
              <a:t> the swinging</a:t>
            </a:r>
            <a:r>
              <a:rPr lang="en-US" sz="1200" kern="1200" baseline="0" dirty="0" smtClean="0">
                <a:solidFill>
                  <a:schemeClr val="tx1"/>
                </a:solidFill>
                <a:latin typeface="+mn-lt"/>
                <a:ea typeface="+mn-ea"/>
                <a:cs typeface="+mn-cs"/>
              </a:rPr>
              <a:t> with a </a:t>
            </a:r>
            <a:r>
              <a:rPr lang="en-US" sz="1200" i="1" kern="1200" dirty="0" smtClean="0">
                <a:solidFill>
                  <a:schemeClr val="tx1"/>
                </a:solidFill>
                <a:latin typeface="+mn-lt"/>
                <a:ea typeface="+mn-ea"/>
                <a:cs typeface="+mn-cs"/>
              </a:rPr>
              <a:t>cone or with hinge planes (which</a:t>
            </a:r>
            <a:r>
              <a:rPr lang="en-US" sz="1200" i="1" kern="1200" baseline="0" dirty="0" smtClean="0">
                <a:solidFill>
                  <a:schemeClr val="tx1"/>
                </a:solidFill>
                <a:latin typeface="+mn-lt"/>
                <a:ea typeface="+mn-ea"/>
                <a:cs typeface="+mn-cs"/>
              </a:rPr>
              <a:t> gives us a 2D swinging in 3D</a:t>
            </a:r>
            <a:r>
              <a:rPr lang="en-US" sz="1200" i="1" kern="1200" dirty="0" smtClean="0">
                <a:solidFill>
                  <a:schemeClr val="tx1"/>
                </a:solidFill>
                <a:latin typeface="+mn-lt"/>
                <a:ea typeface="+mn-ea"/>
                <a:cs typeface="+mn-cs"/>
              </a:rPr>
              <a:t>) or with half-cones.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use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character animation, w</a:t>
            </a:r>
            <a:r>
              <a:rPr lang="en-US" sz="1200" kern="1200" baseline="0" dirty="0" smtClean="0">
                <a:solidFill>
                  <a:schemeClr val="tx1"/>
                </a:solidFill>
                <a:latin typeface="+mn-lt"/>
                <a:ea typeface="+mn-ea"/>
                <a:cs typeface="+mn-cs"/>
              </a:rPr>
              <a:t>e attach the pendulum to a joint on the skeleton. We can tweak all these parameters while we see the animated character in the editor.</a:t>
            </a:r>
          </a:p>
          <a:p>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Spring </a:t>
            </a:r>
            <a:r>
              <a:rPr lang="en-US" sz="1200" kern="1200" dirty="0" smtClean="0">
                <a:solidFill>
                  <a:schemeClr val="tx1"/>
                </a:solidFill>
                <a:latin typeface="+mn-lt"/>
                <a:ea typeface="+mn-ea"/>
                <a:cs typeface="+mn-cs"/>
              </a:rPr>
              <a:t> (click</a:t>
            </a:r>
            <a:r>
              <a:rPr lang="en-US" sz="1200" kern="1200" baseline="0" dirty="0" smtClean="0">
                <a:solidFill>
                  <a:schemeClr val="tx1"/>
                </a:solidFill>
                <a:latin typeface="+mn-lt"/>
                <a:ea typeface="+mn-ea"/>
                <a:cs typeface="+mn-cs"/>
              </a:rPr>
              <a:t> on the</a:t>
            </a:r>
            <a:r>
              <a:rPr lang="en-US" sz="1200" kern="1200" dirty="0" smtClean="0">
                <a:solidFill>
                  <a:schemeClr val="tx1"/>
                </a:solidFill>
                <a:latin typeface="+mn-lt"/>
                <a:ea typeface="+mn-ea"/>
                <a:cs typeface="+mn-cs"/>
              </a:rPr>
              <a:t> spring video)</a:t>
            </a:r>
          </a:p>
          <a:p>
            <a:r>
              <a:rPr lang="en-US" sz="1200" b="0" kern="1200" dirty="0" smtClean="0">
                <a:solidFill>
                  <a:schemeClr val="tx1"/>
                </a:solidFill>
                <a:latin typeface="+mn-lt"/>
                <a:ea typeface="+mn-ea"/>
                <a:cs typeface="+mn-cs"/>
              </a:rPr>
              <a:t>A spring is defined as a </a:t>
            </a:r>
            <a:r>
              <a:rPr lang="en-US" sz="1200" b="1" kern="1200" dirty="0" smtClean="0">
                <a:solidFill>
                  <a:schemeClr val="tx1"/>
                </a:solidFill>
                <a:latin typeface="+mn-lt"/>
                <a:ea typeface="+mn-ea"/>
                <a:cs typeface="+mn-cs"/>
              </a:rPr>
              <a:t>sphere with mass</a:t>
            </a:r>
            <a:r>
              <a:rPr lang="en-US" sz="1200" b="0" kern="1200" dirty="0" smtClean="0">
                <a:solidFill>
                  <a:schemeClr val="tx1"/>
                </a:solidFill>
                <a:latin typeface="+mn-lt"/>
                <a:ea typeface="+mn-ea"/>
                <a:cs typeface="+mn-cs"/>
              </a:rPr>
              <a:t> connected to an </a:t>
            </a:r>
            <a:r>
              <a:rPr lang="en-US" sz="1200" b="1" kern="1200" dirty="0" smtClean="0">
                <a:solidFill>
                  <a:schemeClr val="tx1"/>
                </a:solidFill>
                <a:latin typeface="+mn-lt"/>
                <a:ea typeface="+mn-ea"/>
                <a:cs typeface="+mn-cs"/>
              </a:rPr>
              <a:t>elastic rope</a:t>
            </a:r>
            <a:r>
              <a:rPr lang="en-US" sz="1200" b="0" kern="1200" dirty="0" smtClean="0">
                <a:solidFill>
                  <a:schemeClr val="tx1"/>
                </a:solidFill>
                <a:latin typeface="+mn-lt"/>
                <a:ea typeface="+mn-ea"/>
                <a:cs typeface="+mn-cs"/>
              </a:rPr>
              <a:t>. The concept is pretty similar</a:t>
            </a:r>
            <a:r>
              <a:rPr lang="en-US" sz="1200" b="0" kern="1200" baseline="0" dirty="0" smtClean="0">
                <a:solidFill>
                  <a:schemeClr val="tx1"/>
                </a:solidFill>
                <a:latin typeface="+mn-lt"/>
                <a:ea typeface="+mn-ea"/>
                <a:cs typeface="+mn-cs"/>
              </a:rPr>
              <a:t> to a bungee rope. </a:t>
            </a:r>
          </a:p>
          <a:p>
            <a:r>
              <a:rPr lang="en-US" sz="1200" b="0" kern="1200" baseline="0" dirty="0" smtClean="0">
                <a:solidFill>
                  <a:schemeClr val="tx1"/>
                </a:solidFill>
                <a:latin typeface="+mn-lt"/>
                <a:ea typeface="+mn-ea"/>
                <a:cs typeface="+mn-cs"/>
              </a:rPr>
              <a:t>There is always a counter balance between </a:t>
            </a:r>
            <a:r>
              <a:rPr lang="en-US" sz="1200" b="0" i="1" kern="1200" baseline="0" dirty="0" smtClean="0">
                <a:solidFill>
                  <a:schemeClr val="tx1"/>
                </a:solidFill>
                <a:latin typeface="+mn-lt"/>
                <a:ea typeface="+mn-ea"/>
                <a:cs typeface="+mn-cs"/>
              </a:rPr>
              <a:t>elasticity</a:t>
            </a:r>
            <a:r>
              <a:rPr lang="en-US" sz="1200" b="0" kern="1200" baseline="0" dirty="0" smtClean="0">
                <a:solidFill>
                  <a:schemeClr val="tx1"/>
                </a:solidFill>
                <a:latin typeface="+mn-lt"/>
                <a:ea typeface="+mn-ea"/>
                <a:cs typeface="+mn-cs"/>
              </a:rPr>
              <a:t>,  </a:t>
            </a:r>
            <a:r>
              <a:rPr lang="en-US" sz="1200" b="0" i="1" kern="1200" baseline="0" dirty="0" smtClean="0">
                <a:solidFill>
                  <a:schemeClr val="tx1"/>
                </a:solidFill>
                <a:latin typeface="+mn-lt"/>
                <a:ea typeface="+mn-ea"/>
                <a:cs typeface="+mn-cs"/>
              </a:rPr>
              <a:t>mass</a:t>
            </a:r>
            <a:r>
              <a:rPr lang="en-US" sz="1200" b="0" kern="1200" baseline="0" dirty="0" smtClean="0">
                <a:solidFill>
                  <a:schemeClr val="tx1"/>
                </a:solidFill>
                <a:latin typeface="+mn-lt"/>
                <a:ea typeface="+mn-ea"/>
                <a:cs typeface="+mn-cs"/>
              </a:rPr>
              <a:t> and </a:t>
            </a:r>
            <a:r>
              <a:rPr lang="en-US" sz="1200" b="0" i="1" kern="1200" baseline="0" dirty="0" smtClean="0">
                <a:solidFill>
                  <a:schemeClr val="tx1"/>
                </a:solidFill>
                <a:latin typeface="+mn-lt"/>
                <a:ea typeface="+mn-ea"/>
                <a:cs typeface="+mn-cs"/>
              </a:rPr>
              <a:t>gravity</a:t>
            </a:r>
            <a:r>
              <a:rPr lang="en-US" sz="1200" b="0" kern="1200" baseline="0" dirty="0" smtClean="0">
                <a:solidFill>
                  <a:schemeClr val="tx1"/>
                </a:solidFill>
                <a:latin typeface="+mn-lt"/>
                <a:ea typeface="+mn-ea"/>
                <a:cs typeface="+mn-cs"/>
              </a:rPr>
              <a:t>.  If we make the elasticity too high, gravity will pull the sphere down. If we reduce elasticity, the sphere will gravitate toward the origin.</a:t>
            </a:r>
          </a:p>
          <a:p>
            <a:r>
              <a:rPr lang="en-US" sz="1200" b="0" kern="1200" baseline="0" dirty="0" smtClean="0">
                <a:solidFill>
                  <a:schemeClr val="tx1"/>
                </a:solidFill>
                <a:latin typeface="+mn-lt"/>
                <a:ea typeface="+mn-ea"/>
                <a:cs typeface="+mn-cs"/>
              </a:rPr>
              <a:t>To constrain the motion of the spring we use a </a:t>
            </a:r>
            <a:r>
              <a:rPr lang="en-US" sz="1200" b="1" kern="1200" baseline="0" dirty="0" smtClean="0">
                <a:solidFill>
                  <a:schemeClr val="tx1"/>
                </a:solidFill>
                <a:latin typeface="+mn-lt"/>
                <a:ea typeface="+mn-ea"/>
                <a:cs typeface="+mn-cs"/>
              </a:rPr>
              <a:t>special sphere </a:t>
            </a:r>
            <a:r>
              <a:rPr lang="en-US" sz="1200" b="0" kern="1200" baseline="0" dirty="0" smtClean="0">
                <a:solidFill>
                  <a:schemeClr val="tx1"/>
                </a:solidFill>
                <a:latin typeface="+mn-lt"/>
                <a:ea typeface="+mn-ea"/>
                <a:cs typeface="+mn-cs"/>
              </a:rPr>
              <a:t>that allows us to </a:t>
            </a:r>
            <a:r>
              <a:rPr lang="en-US" sz="1200" b="1" kern="1200" baseline="0" dirty="0" smtClean="0">
                <a:solidFill>
                  <a:schemeClr val="tx1"/>
                </a:solidFill>
                <a:latin typeface="+mn-lt"/>
                <a:ea typeface="+mn-ea"/>
                <a:cs typeface="+mn-cs"/>
              </a:rPr>
              <a:t>scale both half-spheres </a:t>
            </a:r>
            <a:r>
              <a:rPr lang="en-US" sz="1200" b="0" kern="1200" baseline="0" dirty="0" smtClean="0">
                <a:solidFill>
                  <a:schemeClr val="tx1"/>
                </a:solidFill>
                <a:latin typeface="+mn-lt"/>
                <a:ea typeface="+mn-ea"/>
                <a:cs typeface="+mn-cs"/>
              </a:rPr>
              <a:t>independently.</a:t>
            </a:r>
          </a:p>
          <a:p>
            <a:r>
              <a:rPr lang="en-US" sz="1200" b="0" kern="1200" baseline="0" dirty="0" smtClean="0">
                <a:solidFill>
                  <a:schemeClr val="tx1"/>
                </a:solidFill>
                <a:latin typeface="+mn-lt"/>
                <a:ea typeface="+mn-ea"/>
                <a:cs typeface="+mn-cs"/>
              </a:rPr>
              <a:t>That means we can deform it into an </a:t>
            </a:r>
            <a:r>
              <a:rPr lang="en-US" sz="1200" b="0" i="1" kern="1200" baseline="0" dirty="0" smtClean="0">
                <a:solidFill>
                  <a:schemeClr val="tx1"/>
                </a:solidFill>
                <a:latin typeface="+mn-lt"/>
                <a:ea typeface="+mn-ea"/>
                <a:cs typeface="+mn-cs"/>
              </a:rPr>
              <a:t>ellipsoid , </a:t>
            </a:r>
            <a:r>
              <a:rPr lang="en-US" sz="1200" b="0" kern="1200" baseline="0" dirty="0" smtClean="0">
                <a:solidFill>
                  <a:schemeClr val="tx1"/>
                </a:solidFill>
                <a:latin typeface="+mn-lt"/>
                <a:ea typeface="+mn-ea"/>
                <a:cs typeface="+mn-cs"/>
              </a:rPr>
              <a:t>or an </a:t>
            </a:r>
            <a:r>
              <a:rPr lang="en-US" sz="1200" b="0" i="1" kern="1200" baseline="0" dirty="0" smtClean="0">
                <a:solidFill>
                  <a:schemeClr val="tx1"/>
                </a:solidFill>
                <a:latin typeface="+mn-lt"/>
                <a:ea typeface="+mn-ea"/>
                <a:cs typeface="+mn-cs"/>
              </a:rPr>
              <a:t>egg</a:t>
            </a:r>
            <a:r>
              <a:rPr lang="en-US" sz="1200" b="0" kern="1200" baseline="0" dirty="0" smtClean="0">
                <a:solidFill>
                  <a:schemeClr val="tx1"/>
                </a:solidFill>
                <a:latin typeface="+mn-lt"/>
                <a:ea typeface="+mn-ea"/>
                <a:cs typeface="+mn-cs"/>
              </a:rPr>
              <a:t> , or </a:t>
            </a:r>
            <a:r>
              <a:rPr lang="en-US" sz="1200" b="0" i="1" kern="1200" baseline="0" dirty="0" smtClean="0">
                <a:solidFill>
                  <a:schemeClr val="tx1"/>
                </a:solidFill>
                <a:latin typeface="+mn-lt"/>
                <a:ea typeface="+mn-ea"/>
                <a:cs typeface="+mn-cs"/>
              </a:rPr>
              <a:t>a half-sphere .</a:t>
            </a:r>
            <a:r>
              <a:rPr lang="en-US" sz="1200" b="0" i="0" kern="1200" baseline="0" dirty="0" smtClean="0">
                <a:solidFill>
                  <a:schemeClr val="tx1"/>
                </a:solidFill>
                <a:latin typeface="+mn-lt"/>
                <a:ea typeface="+mn-ea"/>
                <a:cs typeface="+mn-cs"/>
              </a:rPr>
              <a:t>W</a:t>
            </a:r>
            <a:r>
              <a:rPr lang="en-US" sz="1200" b="0" kern="1200" baseline="0" dirty="0" smtClean="0">
                <a:solidFill>
                  <a:schemeClr val="tx1"/>
                </a:solidFill>
                <a:latin typeface="+mn-lt"/>
                <a:ea typeface="+mn-ea"/>
                <a:cs typeface="+mn-cs"/>
              </a:rPr>
              <a:t>e can even create a plat plane if we scale both sides to zero </a:t>
            </a:r>
            <a:r>
              <a:rPr lang="en-US" sz="1200" b="0" i="1" kern="1200" baseline="0" dirty="0" smtClean="0">
                <a:solidFill>
                  <a:schemeClr val="tx1"/>
                </a:solidFill>
                <a:latin typeface="+mn-lt"/>
                <a:ea typeface="+mn-ea"/>
                <a:cs typeface="+mn-cs"/>
              </a:rPr>
              <a:t>(which gives us a circle in 3D)</a:t>
            </a:r>
            <a:r>
              <a:rPr lang="en-US" sz="1200" b="0" kern="1200" baseline="0" dirty="0" smtClean="0">
                <a:solidFill>
                  <a:schemeClr val="tx1"/>
                </a:solidFill>
                <a:latin typeface="+mn-lt"/>
                <a:ea typeface="+mn-ea"/>
                <a:cs typeface="+mn-cs"/>
              </a:rPr>
              <a:t>  and even into a </a:t>
            </a:r>
            <a:r>
              <a:rPr lang="en-US" sz="1200" b="0" i="1" kern="1200" baseline="0" dirty="0" smtClean="0">
                <a:solidFill>
                  <a:schemeClr val="tx1"/>
                </a:solidFill>
                <a:latin typeface="+mn-lt"/>
                <a:ea typeface="+mn-ea"/>
                <a:cs typeface="+mn-cs"/>
              </a:rPr>
              <a:t>line segment.</a:t>
            </a:r>
            <a:endParaRPr lang="en-US" sz="1200" b="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1" kern="1200" dirty="0" smtClean="0">
              <a:solidFill>
                <a:schemeClr val="tx1"/>
              </a:solidFill>
              <a:latin typeface="+mn-lt"/>
              <a:ea typeface="+mn-ea"/>
              <a:cs typeface="+mn-cs"/>
            </a:endParaRPr>
          </a:p>
          <a:p>
            <a:endParaRPr lang="de-DE" sz="1200" kern="1200" dirty="0" smtClean="0">
              <a:solidFill>
                <a:schemeClr val="tx1"/>
              </a:solidFill>
              <a:latin typeface="+mn-lt"/>
              <a:ea typeface="+mn-ea"/>
              <a:cs typeface="+mn-cs"/>
            </a:endParaRPr>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302250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With all the</a:t>
            </a:r>
            <a:r>
              <a:rPr lang="en-US" sz="1200" b="0" i="0" kern="1200" baseline="0" dirty="0" smtClean="0">
                <a:solidFill>
                  <a:schemeClr val="tx1"/>
                </a:solidFill>
                <a:latin typeface="+mn-lt"/>
                <a:ea typeface="+mn-ea"/>
                <a:cs typeface="+mn-cs"/>
              </a:rPr>
              <a:t> options and the results I showed using physicalized joints, we still felt that it will not be enough to use it for cloth at least with the quality we were looking for in a next Gen game plus of course using physicalized joints to setup a moving skirt is way harder than using it for a rope or a single piece of cloth.</a:t>
            </a:r>
            <a:br>
              <a:rPr lang="en-US" sz="1200" b="0" i="0" kern="1200" baseline="0" dirty="0" smtClean="0">
                <a:solidFill>
                  <a:schemeClr val="tx1"/>
                </a:solidFill>
                <a:latin typeface="+mn-lt"/>
                <a:ea typeface="+mn-ea"/>
                <a:cs typeface="+mn-cs"/>
              </a:rPr>
            </a:br>
            <a:r>
              <a:rPr lang="en-US" sz="1200" b="1" i="0" kern="1200" baseline="0" dirty="0" smtClean="0">
                <a:solidFill>
                  <a:schemeClr val="tx1"/>
                </a:solidFill>
                <a:latin typeface="+mn-lt"/>
                <a:ea typeface="+mn-ea"/>
                <a:cs typeface="+mn-cs"/>
              </a:rPr>
              <a:t>Mihai Francu </a:t>
            </a:r>
            <a:r>
              <a:rPr lang="en-US" sz="1200" b="0" i="0" kern="1200" baseline="0" dirty="0" smtClean="0">
                <a:solidFill>
                  <a:schemeClr val="tx1"/>
                </a:solidFill>
                <a:latin typeface="+mn-lt"/>
                <a:ea typeface="+mn-ea"/>
                <a:cs typeface="+mn-cs"/>
              </a:rPr>
              <a:t>(programmer) was fully dedicated for developing </a:t>
            </a:r>
            <a:r>
              <a:rPr lang="en-US" sz="1200" b="1" i="0" kern="1200" baseline="0" dirty="0" smtClean="0">
                <a:solidFill>
                  <a:schemeClr val="tx1"/>
                </a:solidFill>
                <a:latin typeface="+mn-lt"/>
                <a:ea typeface="+mn-ea"/>
                <a:cs typeface="+mn-cs"/>
              </a:rPr>
              <a:t>new in-game cloth </a:t>
            </a:r>
            <a:r>
              <a:rPr lang="en-US" sz="1200" b="0" i="0" kern="1200" baseline="0" dirty="0" smtClean="0">
                <a:solidFill>
                  <a:schemeClr val="tx1"/>
                </a:solidFill>
                <a:latin typeface="+mn-lt"/>
                <a:ea typeface="+mn-ea"/>
                <a:cs typeface="+mn-cs"/>
              </a:rPr>
              <a:t>system for Cry-engine. </a:t>
            </a:r>
          </a:p>
          <a:p>
            <a:r>
              <a:rPr lang="en-US" sz="1200" b="0" i="0" kern="1200" baseline="0" dirty="0" smtClean="0">
                <a:solidFill>
                  <a:schemeClr val="tx1"/>
                </a:solidFill>
                <a:latin typeface="+mn-lt"/>
                <a:ea typeface="+mn-ea"/>
                <a:cs typeface="+mn-cs"/>
              </a:rPr>
              <a:t>With the help of Technical artists we came up with a </a:t>
            </a:r>
            <a:r>
              <a:rPr lang="en-US" sz="1200" b="1" i="1" kern="1200" baseline="0" dirty="0" smtClean="0">
                <a:solidFill>
                  <a:schemeClr val="tx1"/>
                </a:solidFill>
                <a:latin typeface="+mn-lt"/>
                <a:ea typeface="+mn-ea"/>
                <a:cs typeface="+mn-cs"/>
              </a:rPr>
              <a:t>pipeline </a:t>
            </a:r>
            <a:r>
              <a:rPr lang="en-US" sz="1200" b="0" i="0" kern="1200" baseline="0" dirty="0" smtClean="0">
                <a:solidFill>
                  <a:schemeClr val="tx1"/>
                </a:solidFill>
                <a:latin typeface="+mn-lt"/>
                <a:ea typeface="+mn-ea"/>
                <a:cs typeface="+mn-cs"/>
              </a:rPr>
              <a:t>that rely on both the setup in </a:t>
            </a:r>
            <a:r>
              <a:rPr lang="en-US" sz="1200" b="1" i="1" kern="1200" baseline="0" dirty="0" smtClean="0">
                <a:solidFill>
                  <a:schemeClr val="tx1"/>
                </a:solidFill>
                <a:latin typeface="+mn-lt"/>
                <a:ea typeface="+mn-ea"/>
                <a:cs typeface="+mn-cs"/>
              </a:rPr>
              <a:t>Maya and the Engine.</a:t>
            </a:r>
            <a:endParaRPr lang="en-US" sz="1200" b="1" i="1" kern="1200" dirty="0" smtClean="0">
              <a:solidFill>
                <a:schemeClr val="tx1"/>
              </a:solidFill>
              <a:latin typeface="+mn-lt"/>
              <a:ea typeface="+mn-ea"/>
              <a:cs typeface="+mn-cs"/>
            </a:endParaRPr>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1439167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real time process of mesh deformation is done on the CPU which is more expensive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compared to GPU skinning.</a:t>
            </a:r>
            <a:r>
              <a:rPr lang="en-US" sz="1200" kern="1200" baseline="0" dirty="0" smtClean="0">
                <a:solidFill>
                  <a:schemeClr val="tx1"/>
                </a:solidFill>
                <a:effectLst/>
                <a:latin typeface="+mn-lt"/>
                <a:ea typeface="+mn-ea"/>
                <a:cs typeface="+mn-cs"/>
              </a:rPr>
              <a:t> For that reason we </a:t>
            </a:r>
            <a:r>
              <a:rPr lang="en-US" sz="1200" b="1" kern="1200" baseline="0" dirty="0" smtClean="0">
                <a:solidFill>
                  <a:schemeClr val="tx1"/>
                </a:solidFill>
                <a:effectLst/>
                <a:latin typeface="+mn-lt"/>
                <a:ea typeface="+mn-ea"/>
                <a:cs typeface="+mn-cs"/>
              </a:rPr>
              <a:t>could not </a:t>
            </a:r>
            <a:r>
              <a:rPr lang="en-US" sz="1200" kern="1200" baseline="0" dirty="0" smtClean="0">
                <a:solidFill>
                  <a:schemeClr val="tx1"/>
                </a:solidFill>
                <a:effectLst/>
                <a:latin typeface="+mn-lt"/>
                <a:ea typeface="+mn-ea"/>
                <a:cs typeface="+mn-cs"/>
              </a:rPr>
              <a:t>apply the simulation on the </a:t>
            </a:r>
            <a:r>
              <a:rPr lang="en-US" sz="1200" i="1" kern="1200" baseline="0" dirty="0" smtClean="0">
                <a:solidFill>
                  <a:schemeClr val="tx1"/>
                </a:solidFill>
                <a:effectLst/>
                <a:latin typeface="+mn-lt"/>
                <a:ea typeface="+mn-ea"/>
                <a:cs typeface="+mn-cs"/>
              </a:rPr>
              <a:t>Render mesh </a:t>
            </a:r>
            <a:r>
              <a:rPr lang="en-US" sz="1200" kern="1200" baseline="0" dirty="0" smtClean="0">
                <a:solidFill>
                  <a:schemeClr val="tx1"/>
                </a:solidFill>
                <a:effectLst/>
                <a:latin typeface="+mn-lt"/>
                <a:ea typeface="+mn-ea"/>
                <a:cs typeface="+mn-cs"/>
              </a:rPr>
              <a:t>or support </a:t>
            </a:r>
            <a:r>
              <a:rPr lang="en-US" sz="1200" i="1" kern="1200" baseline="0" dirty="0" smtClean="0">
                <a:solidFill>
                  <a:schemeClr val="tx1"/>
                </a:solidFill>
                <a:effectLst/>
                <a:latin typeface="+mn-lt"/>
                <a:ea typeface="+mn-ea"/>
                <a:cs typeface="+mn-cs"/>
              </a:rPr>
              <a:t>self Collision</a:t>
            </a:r>
            <a:endParaRPr lang="en-US" sz="1200" b="0" i="1"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So we came up with the idea of using a lower res simulation mesh that acts as a wrap deformer to the render mesh at run time.</a:t>
            </a:r>
            <a:br>
              <a:rPr lang="en-US" sz="1200" b="0" i="0" kern="1200" baseline="0" dirty="0" smtClean="0">
                <a:solidFill>
                  <a:schemeClr val="tx1"/>
                </a:solidFill>
                <a:latin typeface="+mn-lt"/>
                <a:ea typeface="+mn-ea"/>
                <a:cs typeface="+mn-cs"/>
              </a:rPr>
            </a:br>
            <a:r>
              <a:rPr lang="en-US" sz="1200" b="0" i="0" kern="1200" baseline="0" dirty="0" smtClean="0">
                <a:solidFill>
                  <a:schemeClr val="tx1"/>
                </a:solidFill>
                <a:latin typeface="+mn-lt"/>
                <a:ea typeface="+mn-ea"/>
                <a:cs typeface="+mn-cs"/>
              </a:rPr>
              <a:t>With vertex colors we can decide the relationship between the cloth physics and the original skinning. </a:t>
            </a:r>
            <a:r>
              <a:rPr lang="en-US" sz="1200" b="0" i="0" kern="1200" dirty="0" smtClean="0">
                <a:solidFill>
                  <a:schemeClr val="tx1"/>
                </a:solidFill>
                <a:latin typeface="+mn-lt"/>
                <a:ea typeface="+mn-ea"/>
                <a:cs typeface="+mn-cs"/>
              </a:rPr>
              <a:t>Black vertices never get simulated and always get their position from skinning. White vertices mean they are fully simulated and have no connection to skinning, grey vertices get pulled (sort of like a spring) towards their corresponding skinned positions. Like (</a:t>
            </a:r>
            <a:r>
              <a:rPr lang="en-US" sz="1200" b="1" i="1" kern="1200" dirty="0" smtClean="0">
                <a:solidFill>
                  <a:schemeClr val="tx1"/>
                </a:solidFill>
                <a:latin typeface="+mn-lt"/>
                <a:ea typeface="+mn-ea"/>
                <a:cs typeface="+mn-cs"/>
              </a:rPr>
              <a:t>input mesh attract</a:t>
            </a:r>
            <a:r>
              <a:rPr lang="en-US" sz="1200" b="0" i="1" kern="12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sounds familiar?</a:t>
            </a:r>
          </a:p>
          <a:p>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633963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picture is showing the Topology of both render mesh and simulation mesh of Marius’s skirt, plus the vertex color on the simulation mesh.</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en-US" baseline="0" dirty="0" smtClean="0"/>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3080758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Setting up the collision proxies in Maya using the phys/hit proxies</a:t>
            </a:r>
            <a:br>
              <a:rPr lang="en-US" baseline="0" dirty="0" smtClean="0"/>
            </a:br>
            <a:r>
              <a:rPr lang="en-US" baseline="0" dirty="0" smtClean="0"/>
              <a:t>Limited to the skeleton</a:t>
            </a:r>
            <a:br>
              <a:rPr lang="en-US" baseline="0" dirty="0" smtClean="0"/>
            </a:br>
            <a:r>
              <a:rPr lang="en-US" baseline="0" dirty="0" smtClean="0"/>
              <a:t>Characters sharing the same skeleton have to use the same collision proxies.</a:t>
            </a:r>
            <a:br>
              <a:rPr lang="en-US" baseline="0" dirty="0" smtClean="0"/>
            </a:br>
            <a:r>
              <a:rPr lang="en-US" baseline="0" dirty="0" smtClean="0"/>
              <a:t>Bad coverage of the body volume, and the process of exporting to the game and tweaking back in Maya was very slow.</a:t>
            </a:r>
          </a:p>
          <a:p>
            <a:endParaRPr lang="de-DE" baseline="0" dirty="0" smtClean="0"/>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968621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Video of the cloth editor in Cry Engine</a:t>
            </a:r>
            <a:br>
              <a:rPr lang="en-US" baseline="0" dirty="0" smtClean="0"/>
            </a:br>
            <a:r>
              <a:rPr lang="en-US" baseline="0" dirty="0" smtClean="0"/>
              <a:t>The </a:t>
            </a:r>
            <a:r>
              <a:rPr lang="en-US" b="1" i="1" baseline="0" dirty="0" smtClean="0"/>
              <a:t>Cloth Editor  </a:t>
            </a:r>
            <a:r>
              <a:rPr lang="en-US" baseline="0" dirty="0" smtClean="0"/>
              <a:t>was a break through for us(</a:t>
            </a:r>
            <a:r>
              <a:rPr lang="en-US" i="1" baseline="0" dirty="0" smtClean="0"/>
              <a:t>Technical artists</a:t>
            </a:r>
            <a:r>
              <a:rPr lang="en-US" baseline="0" dirty="0" smtClean="0"/>
              <a:t>), developed by </a:t>
            </a:r>
            <a:r>
              <a:rPr lang="en-US" b="1" i="1" baseline="0" dirty="0" smtClean="0"/>
              <a:t>Evgeny Andreeshchev </a:t>
            </a:r>
            <a:r>
              <a:rPr lang="en-US" b="0" i="0" baseline="0" dirty="0" smtClean="0"/>
              <a:t>(UI programmer) the cloth editor allowed us to setup the cloth with double or even triple the speed we used to take.</a:t>
            </a:r>
          </a:p>
          <a:p>
            <a:r>
              <a:rPr lang="en-US" baseline="0" dirty="0" smtClean="0"/>
              <a:t/>
            </a:r>
            <a:br>
              <a:rPr lang="en-US" baseline="0" dirty="0" smtClean="0"/>
            </a:br>
            <a:endParaRPr lang="de-DE" baseline="0" dirty="0" smtClean="0"/>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4269641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of the rig</a:t>
            </a:r>
            <a:br>
              <a:rPr lang="en-US" dirty="0" smtClean="0"/>
            </a:br>
            <a:r>
              <a:rPr lang="en-US" dirty="0" smtClean="0"/>
              <a:t>With the type of animations we had,</a:t>
            </a:r>
            <a:r>
              <a:rPr lang="en-US" baseline="0" dirty="0" smtClean="0"/>
              <a:t> 180 degree turns, big leaps and evades, it was still hard to keep cloth from breaking in certain situations. So we had to come up with a rig that would allow the animators to fix those animations and blend with the cloth physics with a blending attribute.</a:t>
            </a:r>
          </a:p>
          <a:p>
            <a:endParaRPr lang="de-DE" dirty="0" smtClean="0"/>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2393442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a:t>
            </a:r>
            <a:r>
              <a:rPr lang="en-US" baseline="0" dirty="0" smtClean="0"/>
              <a:t> unique skirts using the same skirt setup just customized to fit the size.</a:t>
            </a:r>
            <a:br>
              <a:rPr lang="en-US" baseline="0" dirty="0" smtClean="0"/>
            </a:br>
            <a:r>
              <a:rPr lang="en-US" baseline="0" dirty="0" smtClean="0"/>
              <a:t>Around 50 character variations in total with skirts running on the same rig.</a:t>
            </a:r>
            <a:endParaRPr lang="de-DE" dirty="0"/>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138669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3125333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idx="10"/>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Ryse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is a game about characters, and our goal (technical art team) was to bring these characters to life and push the bar of</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games characters quality.</a:t>
            </a:r>
            <a:r>
              <a:rPr lang="de-DE" dirty="0" smtClean="0"/>
              <a:t>It was just the right time to move</a:t>
            </a:r>
            <a:r>
              <a:rPr lang="de-DE" baseline="0" dirty="0" smtClean="0"/>
              <a:t> the pipelines to Maya.</a:t>
            </a:r>
            <a:br>
              <a:rPr lang="de-DE" baseline="0" dirty="0" smtClean="0"/>
            </a:br>
            <a:endParaRPr lang="de-DE" dirty="0"/>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65234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Modular </a:t>
            </a:r>
            <a:r>
              <a:rPr lang="en-US" baseline="0" dirty="0" smtClean="0"/>
              <a:t>Rigging: is the concept of automatically creating similar rig components for different body parts on different skeleton types. , for example an </a:t>
            </a:r>
            <a:r>
              <a:rPr lang="en-US" baseline="0" dirty="0" err="1" smtClean="0"/>
              <a:t>Ik</a:t>
            </a:r>
            <a:r>
              <a:rPr lang="en-US" baseline="0" dirty="0" smtClean="0"/>
              <a:t> chain can be used for a leg or an arm or even a finger.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a:t>
            </a:r>
            <a:r>
              <a:rPr lang="en-US" sz="1200" kern="1200" dirty="0" smtClean="0">
                <a:solidFill>
                  <a:schemeClr val="tx1"/>
                </a:solidFill>
                <a:effectLst/>
                <a:latin typeface="+mn-lt"/>
                <a:ea typeface="+mn-ea"/>
                <a:cs typeface="+mn-cs"/>
              </a:rPr>
              <a:t>The granularity of the modules is a big design decision.</a:t>
            </a:r>
          </a:p>
          <a:p>
            <a:endParaRPr lang="en-US" baseline="0" dirty="0" smtClean="0"/>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69155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The</a:t>
            </a:r>
            <a:r>
              <a:rPr lang="de-DE" baseline="0" dirty="0" smtClean="0"/>
              <a:t> way we organized the rigging components in our system was through three parts. A rigpart, character part and the character built with a custom node.</a:t>
            </a:r>
          </a:p>
          <a:p>
            <a:r>
              <a:rPr lang="de-DE" baseline="0" dirty="0" smtClean="0"/>
              <a:t>Starting with the smallest component a rig part.</a:t>
            </a:r>
          </a:p>
          <a:p>
            <a:r>
              <a:rPr lang="de-DE" baseline="0" dirty="0" smtClean="0"/>
              <a:t/>
            </a:r>
            <a:br>
              <a:rPr lang="de-DE" baseline="0" dirty="0" smtClean="0"/>
            </a:br>
            <a:r>
              <a:rPr lang="de-DE" baseline="0" dirty="0" smtClean="0"/>
              <a:t>An example of a rig part would be an ik chain. Rig parts hold information about the </a:t>
            </a:r>
            <a:r>
              <a:rPr lang="de-DE" i="1" baseline="0" dirty="0" smtClean="0"/>
              <a:t>type of the used solvers, the ikhandle start joint, end joint and of course their parent</a:t>
            </a:r>
            <a:r>
              <a:rPr lang="de-DE" baseline="0" dirty="0" smtClean="0"/>
              <a:t>. Which would be a character part.</a:t>
            </a:r>
          </a:p>
          <a:p>
            <a:r>
              <a:rPr lang="de-DE" baseline="0" dirty="0" smtClean="0"/>
              <a:t/>
            </a:r>
            <a:br>
              <a:rPr lang="de-DE" baseline="0" dirty="0" smtClean="0"/>
            </a:br>
            <a:r>
              <a:rPr lang="de-DE" baseline="0" dirty="0" smtClean="0"/>
              <a:t>In the example above we have a head character part. Now a character part would hold information about the </a:t>
            </a:r>
            <a:r>
              <a:rPr lang="de-DE" i="1" baseline="0" dirty="0" smtClean="0"/>
              <a:t>controllers, what side of the body this part is, all the joints involved in the rig and of course its parent charact</a:t>
            </a:r>
            <a:r>
              <a:rPr lang="de-DE" baseline="0" dirty="0" smtClean="0"/>
              <a:t>er.</a:t>
            </a:r>
            <a:br>
              <a:rPr lang="de-DE" baseline="0" dirty="0" smtClean="0"/>
            </a:br>
            <a:endParaRPr lang="de-DE" baseline="0" dirty="0" smtClean="0"/>
          </a:p>
          <a:p>
            <a:r>
              <a:rPr lang="de-DE" baseline="0" dirty="0" smtClean="0"/>
              <a:t>Finally a character. This part holds more general information about the character rig, like the </a:t>
            </a:r>
            <a:r>
              <a:rPr lang="de-DE" i="1" baseline="0" dirty="0" smtClean="0"/>
              <a:t>type (quadruped or biped or even prop), animation skeleton, export skeleton , all the spaces available on the character and a list of the updates that has been pushed on the character so far.</a:t>
            </a:r>
            <a:endParaRPr lang="de-DE" i="1" dirty="0"/>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585528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All of these connections are</a:t>
            </a:r>
            <a:r>
              <a:rPr lang="de-DE" baseline="0" dirty="0" smtClean="0"/>
              <a:t> added and managed through a meta network, and metadata it self means information.</a:t>
            </a:r>
            <a:br>
              <a:rPr lang="de-DE" baseline="0" dirty="0" smtClean="0"/>
            </a:br>
            <a:r>
              <a:rPr lang="de-DE" baseline="0" dirty="0" smtClean="0"/>
              <a:t>You are adding information about the relationship between the rigging nodes and also keeping track of data that you may need later for other rigging module.</a:t>
            </a:r>
            <a:endParaRPr lang="de-DE" dirty="0"/>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170395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Examples of the tools we built</a:t>
            </a:r>
            <a:r>
              <a:rPr lang="de-DE" baseline="0" dirty="0" smtClean="0"/>
              <a:t> using the system, Animtool box which acted as a rig interface. </a:t>
            </a:r>
            <a:br>
              <a:rPr lang="de-DE" baseline="0" dirty="0" smtClean="0"/>
            </a:br>
            <a:r>
              <a:rPr lang="de-DE" baseline="0" dirty="0" smtClean="0"/>
              <a:t>it works on every character rig we have and miraculously the animators stopped asking for a GUI ever since.</a:t>
            </a:r>
            <a:br>
              <a:rPr lang="de-DE" baseline="0" dirty="0" smtClean="0"/>
            </a:br>
            <a:endParaRPr lang="de-DE" baseline="0" dirty="0" smtClean="0"/>
          </a:p>
          <a:p>
            <a:r>
              <a:rPr lang="de-DE" baseline="0" dirty="0" smtClean="0"/>
              <a:t>We also built the CryPed character explorer tool to keep track of all made rigging parts. We can also through the tool export characters to the engine, and add our rig pdates.</a:t>
            </a:r>
            <a:br>
              <a:rPr lang="de-DE" baseline="0" dirty="0" smtClean="0"/>
            </a:br>
            <a:endParaRPr lang="de-DE" baseline="0" dirty="0" smtClean="0"/>
          </a:p>
          <a:p>
            <a:r>
              <a:rPr lang="de-DE" baseline="0" dirty="0" smtClean="0"/>
              <a:t>Another Rigging tool is the RopeChainSetup tool and we used this one to build all kind of rope like setups. Like </a:t>
            </a:r>
            <a:r>
              <a:rPr lang="de-DE" i="1" baseline="0" dirty="0" smtClean="0"/>
              <a:t>Glott dreadlocks and tail, Boudica‘s pony tail and all Romans straps.</a:t>
            </a:r>
          </a:p>
          <a:p>
            <a:endParaRPr lang="de-DE" dirty="0"/>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249743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344665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idx="10"/>
          </p:nvPr>
        </p:nvSpPr>
        <p:spPr/>
        <p:txBody>
          <a:bodyPr/>
          <a:lstStyle/>
          <a:p>
            <a:endParaRPr lang="de-DE"/>
          </a:p>
        </p:txBody>
      </p:sp>
    </p:spTree>
    <p:extLst>
      <p:ext uri="{BB962C8B-B14F-4D97-AF65-F5344CB8AC3E}">
        <p14:creationId xmlns="" xmlns:p14="http://schemas.microsoft.com/office/powerpoint/2010/main" val="359473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2014-03-28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0" name="Rectangle 9"/>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2014-03-28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8"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05980"/>
            <a:ext cx="1905000" cy="43886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600"/>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2014-03-28</a:t>
            </a:fld>
            <a:endParaRPr lang="en-US"/>
          </a:p>
        </p:txBody>
      </p:sp>
      <p:sp>
        <p:nvSpPr>
          <p:cNvPr id="5" name="Footer Placeholder 4"/>
          <p:cNvSpPr>
            <a:spLocks noGrp="1"/>
          </p:cNvSpPr>
          <p:nvPr>
            <p:ph type="ftr" sz="quarter" idx="11"/>
          </p:nvPr>
        </p:nvSpPr>
        <p:spPr>
          <a:xfrm>
            <a:off x="2640597" y="4783095"/>
            <a:ext cx="3836404" cy="273844"/>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le Slide">
    <p:spTree>
      <p:nvGrpSpPr>
        <p:cNvPr id="1" name="Shape 1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2014-03-28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2014-03-28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2014-03-28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2014-03-28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pPr/>
              <a:t>2014-03-28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2014-03-28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2014-03-28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877824"/>
            <a:ext cx="2523744" cy="150876"/>
          </a:xfrm>
        </p:spPr>
        <p:txBody>
          <a:bodyPr/>
          <a:lstStyle/>
          <a:p>
            <a:fld id="{D7C3A134-F1C3-464B-BF47-54DC2DE08F52}" type="datetimeFigureOut">
              <a:rPr lang="en-US" smtClean="0"/>
              <a:pPr/>
              <a:t>2014-03-28</a:t>
            </a:fld>
            <a:endParaRPr lang="en-US" dirty="0"/>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877824"/>
            <a:ext cx="733864" cy="150876"/>
          </a:xfrm>
        </p:spPr>
        <p:txBody>
          <a:bodyPr/>
          <a:lstStyle/>
          <a:p>
            <a:fld id="{9648F39E-9C37-485F-AC97-16BB4BDF9F49}"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2014-03-28</a:t>
            </a:fld>
            <a:endParaRPr lang="en-US" dirty="0"/>
          </a:p>
        </p:txBody>
      </p:sp>
      <p:sp>
        <p:nvSpPr>
          <p:cNvPr id="5" name="Footer Placeholder 4"/>
          <p:cNvSpPr>
            <a:spLocks noGrp="1"/>
          </p:cNvSpPr>
          <p:nvPr>
            <p:ph type="ftr" sz="quarter" idx="3"/>
          </p:nvPr>
        </p:nvSpPr>
        <p:spPr>
          <a:xfrm>
            <a:off x="2640597"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41" r:id="rId12"/>
    <p:sldLayoutId id="2147483742"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videos/SecondaryAnimations_30Hz.wmv"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videos/pendulum_Final2.wmv"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videos/spring_final.wmv" TargetMode="External"/><Relationship Id="rId4" Type="http://schemas.openxmlformats.org/officeDocument/2006/relationships/hyperlink" Target="videos/PendulaRopes.wmv"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hyperlink" Target="videos/cloth_editor.mp4"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4.jpeg"/><Relationship Id="rId5" Type="http://schemas.openxmlformats.org/officeDocument/2006/relationships/hyperlink" Target="videos/skirt_rig_GDC.mp4" TargetMode="External"/><Relationship Id="rId4" Type="http://schemas.openxmlformats.org/officeDocument/2006/relationships/hyperlink" Target="videos/cloth_before_after.mp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videos/cloth_comp.mp4"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7.xm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videos/glott_rig_GDC.mp4"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hyperlink" Target="videos/barb_rig_show_GDC.av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RYSE: Characters In Focus</a:t>
            </a:r>
            <a:endParaRPr lang="de-DE" dirty="0"/>
          </a:p>
        </p:txBody>
      </p:sp>
      <p:sp>
        <p:nvSpPr>
          <p:cNvPr id="7" name="Subtitle 6"/>
          <p:cNvSpPr>
            <a:spLocks noGrp="1"/>
          </p:cNvSpPr>
          <p:nvPr>
            <p:ph type="subTitle" idx="1"/>
          </p:nvPr>
        </p:nvSpPr>
        <p:spPr/>
        <p:txBody>
          <a:bodyPr>
            <a:normAutofit/>
          </a:bodyPr>
          <a:lstStyle/>
          <a:p>
            <a:r>
              <a:rPr lang="en-US" sz="2400" dirty="0" smtClean="0"/>
              <a:t>Riham Toulan</a:t>
            </a:r>
            <a:br>
              <a:rPr lang="en-US" sz="2400" dirty="0" smtClean="0"/>
            </a:br>
            <a:r>
              <a:rPr lang="en-US" sz="2400" dirty="0" smtClean="0"/>
              <a:t>Technical Artist</a:t>
            </a:r>
            <a:endParaRPr lang="de-DE" sz="2400" dirty="0"/>
          </a:p>
        </p:txBody>
      </p:sp>
      <p:pic>
        <p:nvPicPr>
          <p:cNvPr id="1026" name="Picture 2" descr="C:\Users\riham\Desktop\logos\CRYTEK_RGB_pos.png"/>
          <p:cNvPicPr>
            <a:picLocks noChangeAspect="1" noChangeArrowheads="1"/>
          </p:cNvPicPr>
          <p:nvPr/>
        </p:nvPicPr>
        <p:blipFill>
          <a:blip r:embed="rId3"/>
          <a:srcRect/>
          <a:stretch>
            <a:fillRect/>
          </a:stretch>
        </p:blipFill>
        <p:spPr bwMode="auto">
          <a:xfrm>
            <a:off x="7924800" y="4476750"/>
            <a:ext cx="916004" cy="307493"/>
          </a:xfrm>
          <a:prstGeom prst="rect">
            <a:avLst/>
          </a:prstGeom>
          <a:noFill/>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iham\Desktop\GDC\images\jiggle_concepts_03.jpg">
            <a:hlinkClick r:id="rId3" action="ppaction://hlinkfile"/>
          </p:cNvPr>
          <p:cNvPicPr>
            <a:picLocks noChangeAspect="1" noChangeArrowheads="1"/>
          </p:cNvPicPr>
          <p:nvPr/>
        </p:nvPicPr>
        <p:blipFill>
          <a:blip r:embed="rId4"/>
          <a:srcRect/>
          <a:stretch>
            <a:fillRect/>
          </a:stretch>
        </p:blipFill>
        <p:spPr bwMode="auto">
          <a:xfrm>
            <a:off x="0" y="1"/>
            <a:ext cx="9143999" cy="5143500"/>
          </a:xfrm>
          <a:prstGeom prst="rect">
            <a:avLst/>
          </a:prstGeom>
          <a:noFill/>
        </p:spPr>
      </p:pic>
      <p:pic>
        <p:nvPicPr>
          <p:cNvPr id="4" name="Picture 2" descr="C:\Users\riham\Desktop\logos\CRYTEK_RGB_pos.png"/>
          <p:cNvPicPr>
            <a:picLocks noChangeAspect="1" noChangeArrowheads="1"/>
          </p:cNvPicPr>
          <p:nvPr/>
        </p:nvPicPr>
        <p:blipFill>
          <a:blip r:embed="rId5"/>
          <a:srcRect/>
          <a:stretch>
            <a:fillRect/>
          </a:stretch>
        </p:blipFill>
        <p:spPr bwMode="auto">
          <a:xfrm>
            <a:off x="7924800" y="4476750"/>
            <a:ext cx="916004" cy="30749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Requirements:</a:t>
            </a:r>
            <a:endParaRPr lang="de-DE" dirty="0"/>
          </a:p>
        </p:txBody>
      </p:sp>
      <p:sp>
        <p:nvSpPr>
          <p:cNvPr id="3" name="Text Placeholder 2"/>
          <p:cNvSpPr>
            <a:spLocks noGrp="1"/>
          </p:cNvSpPr>
          <p:nvPr>
            <p:ph idx="1"/>
          </p:nvPr>
        </p:nvSpPr>
        <p:spPr/>
        <p:txBody>
          <a:bodyPr>
            <a:normAutofit/>
          </a:bodyPr>
          <a:lstStyle/>
          <a:p>
            <a:pPr>
              <a:buFont typeface="Arial" pitchFamily="34" charset="0"/>
              <a:buChar char="•"/>
            </a:pPr>
            <a:endParaRPr lang="en-US" sz="1200" dirty="0" smtClean="0"/>
          </a:p>
          <a:p>
            <a:pPr>
              <a:buFont typeface="Arial" pitchFamily="34" charset="0"/>
              <a:buChar char="•"/>
            </a:pPr>
            <a:r>
              <a:rPr lang="en-US" sz="2400" dirty="0" smtClean="0"/>
              <a:t>Less work for the animators</a:t>
            </a:r>
          </a:p>
          <a:p>
            <a:pPr>
              <a:buFont typeface="Arial" pitchFamily="34" charset="0"/>
              <a:buChar char="•"/>
            </a:pPr>
            <a:endParaRPr lang="en-US" sz="1200" dirty="0" smtClean="0"/>
          </a:p>
          <a:p>
            <a:pPr>
              <a:buFont typeface="Arial" pitchFamily="34" charset="0"/>
              <a:buChar char="•"/>
            </a:pPr>
            <a:r>
              <a:rPr lang="en-US" sz="2400" dirty="0" smtClean="0"/>
              <a:t>100% runtime simulation</a:t>
            </a:r>
          </a:p>
          <a:p>
            <a:pPr>
              <a:buFont typeface="Arial" pitchFamily="34" charset="0"/>
              <a:buChar char="•"/>
            </a:pPr>
            <a:endParaRPr lang="en-US" sz="1200" dirty="0" smtClean="0"/>
          </a:p>
          <a:p>
            <a:pPr>
              <a:buFont typeface="Arial" pitchFamily="34" charset="0"/>
              <a:buChar char="•"/>
            </a:pPr>
            <a:r>
              <a:rPr lang="en-US" sz="2400" dirty="0" smtClean="0"/>
              <a:t>Animation Blending </a:t>
            </a:r>
            <a:br>
              <a:rPr lang="en-US" sz="2400" dirty="0" smtClean="0"/>
            </a:br>
            <a:r>
              <a:rPr lang="en-US" sz="2400" dirty="0" smtClean="0"/>
              <a:t>just in case.</a:t>
            </a:r>
          </a:p>
        </p:txBody>
      </p:sp>
      <p:pic>
        <p:nvPicPr>
          <p:cNvPr id="1028" name="Picture 4" descr="C:\Users\riham\Desktop\GDC\images\glott_c_v2_ALPHA copy.png"/>
          <p:cNvPicPr>
            <a:picLocks noChangeAspect="1" noChangeArrowheads="1"/>
          </p:cNvPicPr>
          <p:nvPr/>
        </p:nvPicPr>
        <p:blipFill>
          <a:blip r:embed="rId4"/>
          <a:srcRect/>
          <a:stretch>
            <a:fillRect/>
          </a:stretch>
        </p:blipFill>
        <p:spPr bwMode="auto">
          <a:xfrm>
            <a:off x="3220198" y="361950"/>
            <a:ext cx="6552451" cy="4972050"/>
          </a:xfrm>
          <a:prstGeom prst="rect">
            <a:avLst/>
          </a:prstGeom>
          <a:noFill/>
        </p:spPr>
      </p:pic>
      <p:pic>
        <p:nvPicPr>
          <p:cNvPr id="6" name="Picture 2" descr="C:\Users\riham\Desktop\logos\CRYTEK_RGB_pos.png"/>
          <p:cNvPicPr>
            <a:picLocks noChangeAspect="1" noChangeArrowheads="1"/>
          </p:cNvPicPr>
          <p:nvPr/>
        </p:nvPicPr>
        <p:blipFill>
          <a:blip r:embed="rId5"/>
          <a:srcRect/>
          <a:stretch>
            <a:fillRect/>
          </a:stretch>
        </p:blipFill>
        <p:spPr bwMode="auto">
          <a:xfrm>
            <a:off x="7924800" y="4476750"/>
            <a:ext cx="916004" cy="307493"/>
          </a:xfrm>
          <a:prstGeom prst="rect">
            <a:avLst/>
          </a:prstGeom>
          <a:noFill/>
        </p:spPr>
      </p:pic>
    </p:spTree>
    <p:custDataLst>
      <p:tags r:id="rId1"/>
    </p:custDataLst>
    <p:extLst>
      <p:ext uri="{BB962C8B-B14F-4D97-AF65-F5344CB8AC3E}">
        <p14:creationId xmlns="" xmlns:p14="http://schemas.microsoft.com/office/powerpoint/2010/main" val="30370039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Physicalized Joints</a:t>
            </a:r>
            <a:endParaRPr lang="de-DE" dirty="0"/>
          </a:p>
        </p:txBody>
      </p:sp>
      <p:sp>
        <p:nvSpPr>
          <p:cNvPr id="6" name="Content Placeholder 5"/>
          <p:cNvSpPr>
            <a:spLocks noGrp="1"/>
          </p:cNvSpPr>
          <p:nvPr>
            <p:ph sz="half" idx="1"/>
          </p:nvPr>
        </p:nvSpPr>
        <p:spPr/>
        <p:txBody>
          <a:bodyPr/>
          <a:lstStyle/>
          <a:p>
            <a:r>
              <a:rPr lang="en-US" b="1" dirty="0" err="1" smtClean="0"/>
              <a:t>Pendula</a:t>
            </a:r>
            <a:endParaRPr lang="en-US" b="1" dirty="0" smtClean="0"/>
          </a:p>
          <a:p>
            <a:r>
              <a:rPr lang="en-US" sz="2000" i="1" dirty="0" smtClean="0"/>
              <a:t>Massive sphere</a:t>
            </a:r>
          </a:p>
          <a:p>
            <a:r>
              <a:rPr lang="en-US" sz="2000" i="1" dirty="0" smtClean="0"/>
              <a:t>Fixed Rod</a:t>
            </a:r>
          </a:p>
          <a:p>
            <a:r>
              <a:rPr lang="en-US" sz="2000" i="1" dirty="0" smtClean="0"/>
              <a:t>Changes orientation  of joint</a:t>
            </a:r>
          </a:p>
          <a:p>
            <a:r>
              <a:rPr lang="en-US" sz="2000" i="1" dirty="0" smtClean="0"/>
              <a:t>Constrained by cones types</a:t>
            </a:r>
          </a:p>
          <a:p>
            <a:r>
              <a:rPr lang="de-DE" sz="2000" i="1" dirty="0" smtClean="0"/>
              <a:t>Good for accessories,</a:t>
            </a:r>
            <a:br>
              <a:rPr lang="de-DE" sz="2000" i="1" dirty="0" smtClean="0"/>
            </a:br>
            <a:r>
              <a:rPr lang="de-DE" sz="2000" i="1" dirty="0" smtClean="0"/>
              <a:t>hair and ropes</a:t>
            </a:r>
          </a:p>
          <a:p>
            <a:endParaRPr lang="de-DE" sz="2000" i="1" dirty="0"/>
          </a:p>
          <a:p>
            <a:r>
              <a:rPr lang="de-DE" sz="2000" i="1" dirty="0" smtClean="0">
                <a:hlinkClick r:id="rId3" action="ppaction://hlinkfile"/>
              </a:rPr>
              <a:t>ClickMe</a:t>
            </a:r>
            <a:endParaRPr lang="de-DE" sz="2000" i="1" dirty="0" smtClean="0"/>
          </a:p>
          <a:p>
            <a:r>
              <a:rPr lang="de-DE" sz="2000" i="1" dirty="0" smtClean="0">
                <a:hlinkClick r:id="rId4" action="ppaction://hlinkfile"/>
              </a:rPr>
              <a:t>ClickMe</a:t>
            </a:r>
            <a:endParaRPr lang="de-DE" sz="2000" i="1" dirty="0" smtClean="0"/>
          </a:p>
        </p:txBody>
      </p:sp>
      <p:sp>
        <p:nvSpPr>
          <p:cNvPr id="7" name="Content Placeholder 6"/>
          <p:cNvSpPr>
            <a:spLocks noGrp="1"/>
          </p:cNvSpPr>
          <p:nvPr>
            <p:ph sz="half" idx="2"/>
          </p:nvPr>
        </p:nvSpPr>
        <p:spPr/>
        <p:txBody>
          <a:bodyPr/>
          <a:lstStyle/>
          <a:p>
            <a:r>
              <a:rPr lang="en-US" b="1" dirty="0" smtClean="0"/>
              <a:t>Springs</a:t>
            </a:r>
          </a:p>
          <a:p>
            <a:r>
              <a:rPr lang="en-US" sz="2000" i="1" dirty="0" smtClean="0"/>
              <a:t>Massive sphere</a:t>
            </a:r>
          </a:p>
          <a:p>
            <a:r>
              <a:rPr lang="en-US" sz="2000" i="1" dirty="0" smtClean="0"/>
              <a:t>Elastic rope</a:t>
            </a:r>
          </a:p>
          <a:p>
            <a:r>
              <a:rPr lang="en-US" sz="2000" i="1" dirty="0" smtClean="0"/>
              <a:t>Changes translation of joint</a:t>
            </a:r>
          </a:p>
          <a:p>
            <a:r>
              <a:rPr lang="en-US" sz="2000" i="1" dirty="0" smtClean="0"/>
              <a:t>Constrained by a scalable spheres</a:t>
            </a:r>
          </a:p>
          <a:p>
            <a:r>
              <a:rPr lang="de-DE" sz="2000" i="1" dirty="0" smtClean="0"/>
              <a:t>Good for body fat simulations and slide effect</a:t>
            </a:r>
            <a:br>
              <a:rPr lang="de-DE" sz="2000" i="1" dirty="0" smtClean="0"/>
            </a:br>
            <a:endParaRPr lang="de-DE" sz="2000" i="1" dirty="0" smtClean="0"/>
          </a:p>
          <a:p>
            <a:r>
              <a:rPr lang="de-DE" sz="2000" i="1" dirty="0">
                <a:hlinkClick r:id="rId5" action="ppaction://hlinkfile"/>
              </a:rPr>
              <a:t>ClickMe</a:t>
            </a:r>
            <a:endParaRPr lang="de-DE" sz="2000" i="1" dirty="0"/>
          </a:p>
          <a:p>
            <a:endParaRPr lang="de-DE" sz="2000" i="1" dirty="0"/>
          </a:p>
        </p:txBody>
      </p:sp>
      <p:pic>
        <p:nvPicPr>
          <p:cNvPr id="8" name="Picture 2" descr="C:\Users\riham\Desktop\logos\CRYTEK_RGB_pos.png"/>
          <p:cNvPicPr>
            <a:picLocks noChangeAspect="1" noChangeArrowheads="1"/>
          </p:cNvPicPr>
          <p:nvPr/>
        </p:nvPicPr>
        <p:blipFill>
          <a:blip r:embed="rId6"/>
          <a:srcRect/>
          <a:stretch>
            <a:fillRect/>
          </a:stretch>
        </p:blipFill>
        <p:spPr bwMode="auto">
          <a:xfrm>
            <a:off x="7924800" y="4476750"/>
            <a:ext cx="916004" cy="30749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lum bright="70000" contrast="-70000"/>
            <a:extLst>
              <a:ext uri="{28A0092B-C50C-407E-A947-70E740481C1C}">
                <a14:useLocalDpi xmlns="" xmlns:a14="http://schemas.microsoft.com/office/drawing/2010/main" val="0"/>
              </a:ext>
            </a:extLst>
          </a:blip>
          <a:srcRect b="21481"/>
          <a:stretch/>
        </p:blipFill>
        <p:spPr>
          <a:xfrm>
            <a:off x="0" y="1123950"/>
            <a:ext cx="9144000" cy="4038600"/>
          </a:xfrm>
          <a:prstGeom prst="rect">
            <a:avLst/>
          </a:prstGeom>
        </p:spPr>
      </p:pic>
      <p:sp>
        <p:nvSpPr>
          <p:cNvPr id="4" name="Title 3"/>
          <p:cNvSpPr>
            <a:spLocks noGrp="1"/>
          </p:cNvSpPr>
          <p:nvPr>
            <p:ph type="title"/>
          </p:nvPr>
        </p:nvSpPr>
        <p:spPr/>
        <p:txBody>
          <a:bodyPr>
            <a:normAutofit/>
          </a:bodyPr>
          <a:lstStyle/>
          <a:p>
            <a:r>
              <a:rPr lang="en-US" dirty="0" smtClean="0"/>
              <a:t>In-Game Cloth</a:t>
            </a:r>
            <a:endParaRPr lang="de-DE" dirty="0"/>
          </a:p>
        </p:txBody>
      </p:sp>
      <p:sp>
        <p:nvSpPr>
          <p:cNvPr id="3" name="Text Placeholder 2"/>
          <p:cNvSpPr>
            <a:spLocks noGrp="1"/>
          </p:cNvSpPr>
          <p:nvPr>
            <p:ph idx="1"/>
          </p:nvPr>
        </p:nvSpPr>
        <p:spPr/>
        <p:txBody>
          <a:bodyPr/>
          <a:lstStyle/>
          <a:p>
            <a:pPr>
              <a:buFont typeface="Arial" pitchFamily="34" charset="0"/>
              <a:buChar char="•"/>
            </a:pPr>
            <a:r>
              <a:rPr lang="en-US" sz="2800" b="1" dirty="0" smtClean="0"/>
              <a:t>Physicalized joints not enough</a:t>
            </a:r>
          </a:p>
          <a:p>
            <a:pPr>
              <a:buFont typeface="Arial" pitchFamily="34" charset="0"/>
              <a:buChar char="•"/>
            </a:pPr>
            <a:endParaRPr lang="en-US" sz="1400" b="1" dirty="0"/>
          </a:p>
          <a:p>
            <a:pPr>
              <a:buFont typeface="Arial" pitchFamily="34" charset="0"/>
              <a:buChar char="•"/>
            </a:pPr>
            <a:r>
              <a:rPr lang="en-US" sz="2800" b="1" dirty="0" smtClean="0"/>
              <a:t>Hard to setup for a closed mesh like a skirt</a:t>
            </a:r>
          </a:p>
          <a:p>
            <a:pPr>
              <a:buFont typeface="Arial" pitchFamily="34" charset="0"/>
              <a:buChar char="•"/>
            </a:pPr>
            <a:endParaRPr lang="de-DE" sz="1400" b="1" dirty="0" smtClean="0"/>
          </a:p>
          <a:p>
            <a:pPr>
              <a:buFont typeface="Arial" pitchFamily="34" charset="0"/>
              <a:buChar char="•"/>
            </a:pPr>
            <a:r>
              <a:rPr lang="en-US" sz="2800" b="1" dirty="0" smtClean="0"/>
              <a:t>New in-game cloth System</a:t>
            </a:r>
          </a:p>
          <a:p>
            <a:pPr>
              <a:buFont typeface="Arial" pitchFamily="34" charset="0"/>
              <a:buChar char="•"/>
            </a:pPr>
            <a:endParaRPr lang="en-US" sz="1400" b="1" dirty="0" smtClean="0"/>
          </a:p>
          <a:p>
            <a:pPr>
              <a:buFont typeface="Arial" pitchFamily="34" charset="0"/>
              <a:buChar char="•"/>
            </a:pPr>
            <a:r>
              <a:rPr lang="en-US" sz="2800" b="1" dirty="0" smtClean="0"/>
              <a:t>Lots of skirts prototyping</a:t>
            </a:r>
          </a:p>
          <a:p>
            <a:pPr>
              <a:buFont typeface="Arial" pitchFamily="34" charset="0"/>
              <a:buChar char="•"/>
            </a:pPr>
            <a:endParaRPr lang="en-US" sz="1200" dirty="0" smtClean="0"/>
          </a:p>
        </p:txBody>
      </p:sp>
      <p:pic>
        <p:nvPicPr>
          <p:cNvPr id="6" name="Picture 2" descr="C:\Users\riham\Desktop\logos\CRYTEK_RGB_pos.png"/>
          <p:cNvPicPr>
            <a:picLocks noChangeAspect="1" noChangeArrowheads="1"/>
          </p:cNvPicPr>
          <p:nvPr/>
        </p:nvPicPr>
        <p:blipFill>
          <a:blip r:embed="rId5"/>
          <a:srcRect/>
          <a:stretch>
            <a:fillRect/>
          </a:stretch>
        </p:blipFill>
        <p:spPr bwMode="auto">
          <a:xfrm>
            <a:off x="7924800" y="4476750"/>
            <a:ext cx="916004" cy="307493"/>
          </a:xfrm>
          <a:prstGeom prst="rect">
            <a:avLst/>
          </a:prstGeom>
          <a:noFill/>
        </p:spPr>
      </p:pic>
    </p:spTree>
    <p:custDataLst>
      <p:tags r:id="rId1"/>
    </p:custDataLst>
    <p:extLst>
      <p:ext uri="{BB962C8B-B14F-4D97-AF65-F5344CB8AC3E}">
        <p14:creationId xmlns="" xmlns:p14="http://schemas.microsoft.com/office/powerpoint/2010/main" val="2655526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In-Game Cloth</a:t>
            </a:r>
            <a:endParaRPr lang="de-DE" dirty="0"/>
          </a:p>
        </p:txBody>
      </p:sp>
      <p:sp>
        <p:nvSpPr>
          <p:cNvPr id="3" name="Text Placeholder 2"/>
          <p:cNvSpPr>
            <a:spLocks noGrp="1"/>
          </p:cNvSpPr>
          <p:nvPr>
            <p:ph idx="1"/>
          </p:nvPr>
        </p:nvSpPr>
        <p:spPr/>
        <p:txBody>
          <a:bodyPr/>
          <a:lstStyle/>
          <a:p>
            <a:pPr>
              <a:buFont typeface="Arial" pitchFamily="34" charset="0"/>
              <a:buChar char="•"/>
            </a:pPr>
            <a:r>
              <a:rPr lang="en-US" sz="2400" dirty="0" smtClean="0"/>
              <a:t>We could not apply the simulation </a:t>
            </a:r>
            <a:br>
              <a:rPr lang="en-US" sz="2400" dirty="0" smtClean="0"/>
            </a:br>
            <a:r>
              <a:rPr lang="en-US" sz="2400" dirty="0" smtClean="0"/>
              <a:t>on the render meshes</a:t>
            </a:r>
          </a:p>
          <a:p>
            <a:pPr>
              <a:buFont typeface="Arial" pitchFamily="34" charset="0"/>
              <a:buChar char="•"/>
            </a:pPr>
            <a:endParaRPr lang="en-US" sz="1200" dirty="0" smtClean="0"/>
          </a:p>
          <a:p>
            <a:pPr>
              <a:buFont typeface="Arial" pitchFamily="34" charset="0"/>
              <a:buChar char="•"/>
            </a:pPr>
            <a:r>
              <a:rPr lang="en-US" sz="2400" dirty="0" smtClean="0"/>
              <a:t>We could not support layers</a:t>
            </a:r>
          </a:p>
          <a:p>
            <a:pPr>
              <a:buFont typeface="Arial" pitchFamily="34" charset="0"/>
              <a:buChar char="•"/>
            </a:pPr>
            <a:endParaRPr lang="en-US" sz="1200" dirty="0" smtClean="0"/>
          </a:p>
          <a:p>
            <a:pPr>
              <a:buFont typeface="Arial" pitchFamily="34" charset="0"/>
              <a:buChar char="•"/>
            </a:pPr>
            <a:r>
              <a:rPr lang="en-US" sz="2400" dirty="0" smtClean="0"/>
              <a:t>Real Time Wrap Deformer</a:t>
            </a:r>
          </a:p>
          <a:p>
            <a:pPr>
              <a:buFont typeface="Arial" pitchFamily="34" charset="0"/>
              <a:buChar char="•"/>
            </a:pPr>
            <a:endParaRPr lang="de-DE" sz="1200" dirty="0" smtClean="0"/>
          </a:p>
          <a:p>
            <a:pPr>
              <a:buFont typeface="Arial" pitchFamily="34" charset="0"/>
              <a:buChar char="•"/>
            </a:pPr>
            <a:r>
              <a:rPr lang="en-US" sz="2400" dirty="0" smtClean="0"/>
              <a:t>Using a Simulation mesh</a:t>
            </a:r>
          </a:p>
          <a:p>
            <a:pPr>
              <a:buFont typeface="Arial" pitchFamily="34" charset="0"/>
              <a:buChar char="•"/>
            </a:pPr>
            <a:endParaRPr lang="en-US" sz="1200" dirty="0" smtClean="0"/>
          </a:p>
          <a:p>
            <a:pPr>
              <a:buFont typeface="Arial" pitchFamily="34" charset="0"/>
              <a:buChar char="•"/>
            </a:pPr>
            <a:r>
              <a:rPr lang="en-US" sz="2400" dirty="0" smtClean="0"/>
              <a:t>Vertex colors</a:t>
            </a:r>
          </a:p>
          <a:p>
            <a:pPr>
              <a:buFont typeface="Arial" pitchFamily="34" charset="0"/>
              <a:buChar char="•"/>
            </a:pPr>
            <a:endParaRPr lang="en-US" sz="1200" dirty="0" smtClean="0"/>
          </a:p>
        </p:txBody>
      </p:sp>
      <p:pic>
        <p:nvPicPr>
          <p:cNvPr id="2052" name="Picture 4" descr="C:\Users\riham\Desktop\GDC\images\Father copy.png"/>
          <p:cNvPicPr>
            <a:picLocks noChangeAspect="1" noChangeArrowheads="1"/>
          </p:cNvPicPr>
          <p:nvPr/>
        </p:nvPicPr>
        <p:blipFill>
          <a:blip r:embed="rId4"/>
          <a:srcRect/>
          <a:stretch>
            <a:fillRect/>
          </a:stretch>
        </p:blipFill>
        <p:spPr bwMode="auto">
          <a:xfrm>
            <a:off x="4799002" y="1047750"/>
            <a:ext cx="4067185" cy="3983637"/>
          </a:xfrm>
          <a:prstGeom prst="rect">
            <a:avLst/>
          </a:prstGeom>
          <a:noFill/>
        </p:spPr>
      </p:pic>
      <p:pic>
        <p:nvPicPr>
          <p:cNvPr id="6" name="Picture 2" descr="C:\Users\riham\Desktop\logos\CRYTEK_RGB_pos.png"/>
          <p:cNvPicPr>
            <a:picLocks noChangeAspect="1" noChangeArrowheads="1"/>
          </p:cNvPicPr>
          <p:nvPr/>
        </p:nvPicPr>
        <p:blipFill>
          <a:blip r:embed="rId5"/>
          <a:srcRect/>
          <a:stretch>
            <a:fillRect/>
          </a:stretch>
        </p:blipFill>
        <p:spPr bwMode="auto">
          <a:xfrm>
            <a:off x="7924800" y="4476750"/>
            <a:ext cx="916004" cy="307493"/>
          </a:xfrm>
          <a:prstGeom prst="rect">
            <a:avLst/>
          </a:prstGeom>
          <a:noFill/>
        </p:spPr>
      </p:pic>
    </p:spTree>
    <p:custDataLst>
      <p:tags r:id="rId1"/>
    </p:custDataLst>
    <p:extLst>
      <p:ext uri="{BB962C8B-B14F-4D97-AF65-F5344CB8AC3E}">
        <p14:creationId xmlns="" xmlns:p14="http://schemas.microsoft.com/office/powerpoint/2010/main" val="4115499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kirts_sim_01.jpg"/>
          <p:cNvPicPr>
            <a:picLocks noChangeAspect="1"/>
          </p:cNvPicPr>
          <p:nvPr/>
        </p:nvPicPr>
        <p:blipFill>
          <a:blip r:embed="rId3"/>
          <a:stretch>
            <a:fillRect/>
          </a:stretch>
        </p:blipFill>
        <p:spPr>
          <a:xfrm>
            <a:off x="0" y="0"/>
            <a:ext cx="9144000" cy="5143500"/>
          </a:xfrm>
          <a:prstGeom prst="rect">
            <a:avLst/>
          </a:prstGeom>
        </p:spPr>
      </p:pic>
      <p:pic>
        <p:nvPicPr>
          <p:cNvPr id="4" name="Picture 2" descr="C:\Users\riham\Desktop\logos\CRYTEK_RGB_pos.png"/>
          <p:cNvPicPr>
            <a:picLocks noChangeAspect="1" noChangeArrowheads="1"/>
          </p:cNvPicPr>
          <p:nvPr/>
        </p:nvPicPr>
        <p:blipFill>
          <a:blip r:embed="rId4"/>
          <a:srcRect/>
          <a:stretch>
            <a:fillRect/>
          </a:stretch>
        </p:blipFill>
        <p:spPr bwMode="auto">
          <a:xfrm>
            <a:off x="7924800" y="4476750"/>
            <a:ext cx="916004" cy="30749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Collisions</a:t>
            </a:r>
            <a:endParaRPr lang="de-DE" dirty="0"/>
          </a:p>
        </p:txBody>
      </p:sp>
      <p:sp>
        <p:nvSpPr>
          <p:cNvPr id="3" name="Text Placeholder 2"/>
          <p:cNvSpPr>
            <a:spLocks noGrp="1"/>
          </p:cNvSpPr>
          <p:nvPr>
            <p:ph idx="1"/>
          </p:nvPr>
        </p:nvSpPr>
        <p:spPr/>
        <p:txBody>
          <a:bodyPr/>
          <a:lstStyle/>
          <a:p>
            <a:pPr>
              <a:buFont typeface="Arial" pitchFamily="34" charset="0"/>
              <a:buChar char="•"/>
            </a:pPr>
            <a:r>
              <a:rPr lang="en-US" sz="2400" dirty="0" smtClean="0"/>
              <a:t>Phys proxies setup in Maya</a:t>
            </a:r>
          </a:p>
          <a:p>
            <a:pPr>
              <a:buFont typeface="Arial" pitchFamily="34" charset="0"/>
              <a:buChar char="•"/>
            </a:pPr>
            <a:endParaRPr lang="en-US" sz="1200" dirty="0" smtClean="0"/>
          </a:p>
          <a:p>
            <a:pPr>
              <a:buFont typeface="Arial" pitchFamily="34" charset="0"/>
              <a:buChar char="•"/>
            </a:pPr>
            <a:r>
              <a:rPr lang="en-US" sz="2400" dirty="0" smtClean="0"/>
              <a:t>Tied to the skeleton</a:t>
            </a:r>
          </a:p>
          <a:p>
            <a:pPr>
              <a:buFont typeface="Arial" pitchFamily="34" charset="0"/>
              <a:buChar char="•"/>
            </a:pPr>
            <a:endParaRPr lang="en-US" sz="1200" dirty="0" smtClean="0"/>
          </a:p>
          <a:p>
            <a:pPr>
              <a:buFont typeface="Arial" pitchFamily="34" charset="0"/>
              <a:buChar char="•"/>
            </a:pPr>
            <a:r>
              <a:rPr lang="en-US" sz="2400" dirty="0" smtClean="0"/>
              <a:t>Bad coverage</a:t>
            </a:r>
          </a:p>
          <a:p>
            <a:pPr>
              <a:buFont typeface="Arial" pitchFamily="34" charset="0"/>
              <a:buChar char="•"/>
            </a:pPr>
            <a:endParaRPr lang="en-US" sz="1200" dirty="0" smtClean="0"/>
          </a:p>
          <a:p>
            <a:pPr>
              <a:buFont typeface="Arial" pitchFamily="34" charset="0"/>
              <a:buChar char="•"/>
            </a:pPr>
            <a:r>
              <a:rPr lang="en-US" sz="2400" dirty="0" smtClean="0"/>
              <a:t>Slow Process</a:t>
            </a:r>
          </a:p>
        </p:txBody>
      </p:sp>
      <p:pic>
        <p:nvPicPr>
          <p:cNvPr id="3074" name="Picture 2"/>
          <p:cNvPicPr>
            <a:picLocks noChangeAspect="1" noChangeArrowheads="1"/>
          </p:cNvPicPr>
          <p:nvPr/>
        </p:nvPicPr>
        <p:blipFill>
          <a:blip r:embed="rId4"/>
          <a:srcRect l="25348" t="18719" r="42061" b="14429"/>
          <a:stretch>
            <a:fillRect/>
          </a:stretch>
        </p:blipFill>
        <p:spPr bwMode="auto">
          <a:xfrm>
            <a:off x="5105400" y="1200150"/>
            <a:ext cx="3429000" cy="3810000"/>
          </a:xfrm>
          <a:prstGeom prst="rect">
            <a:avLst/>
          </a:prstGeom>
          <a:noFill/>
          <a:ln w="9525">
            <a:noFill/>
            <a:miter lim="800000"/>
            <a:headEnd/>
            <a:tailEnd/>
          </a:ln>
        </p:spPr>
      </p:pic>
      <p:pic>
        <p:nvPicPr>
          <p:cNvPr id="6" name="Picture 2" descr="C:\Users\riham\Desktop\logos\CRYTEK_RGB_pos.png"/>
          <p:cNvPicPr>
            <a:picLocks noChangeAspect="1" noChangeArrowheads="1"/>
          </p:cNvPicPr>
          <p:nvPr/>
        </p:nvPicPr>
        <p:blipFill>
          <a:blip r:embed="rId5"/>
          <a:srcRect/>
          <a:stretch>
            <a:fillRect/>
          </a:stretch>
        </p:blipFill>
        <p:spPr bwMode="auto">
          <a:xfrm>
            <a:off x="7924800" y="4476750"/>
            <a:ext cx="916004" cy="307493"/>
          </a:xfrm>
          <a:prstGeom prst="rect">
            <a:avLst/>
          </a:prstGeom>
          <a:noFill/>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Cloth Editor</a:t>
            </a:r>
            <a:endParaRPr lang="de-DE" dirty="0"/>
          </a:p>
        </p:txBody>
      </p:sp>
      <p:sp>
        <p:nvSpPr>
          <p:cNvPr id="3" name="Text Placeholder 2"/>
          <p:cNvSpPr>
            <a:spLocks noGrp="1"/>
          </p:cNvSpPr>
          <p:nvPr>
            <p:ph idx="1"/>
          </p:nvPr>
        </p:nvSpPr>
        <p:spPr/>
        <p:txBody>
          <a:bodyPr/>
          <a:lstStyle/>
          <a:p>
            <a:pPr>
              <a:buNone/>
            </a:pPr>
            <a:endParaRPr lang="en-US" sz="1200" dirty="0" smtClean="0"/>
          </a:p>
          <a:p>
            <a:pPr>
              <a:buFont typeface="Arial" pitchFamily="34" charset="0"/>
              <a:buChar char="•"/>
            </a:pPr>
            <a:r>
              <a:rPr lang="en-US" sz="2400" dirty="0" smtClean="0"/>
              <a:t>Phys Files</a:t>
            </a:r>
          </a:p>
          <a:p>
            <a:pPr>
              <a:buFont typeface="Arial" pitchFamily="34" charset="0"/>
              <a:buChar char="•"/>
            </a:pPr>
            <a:endParaRPr lang="en-US" sz="1200" dirty="0" smtClean="0"/>
          </a:p>
          <a:p>
            <a:pPr>
              <a:buFont typeface="Arial" pitchFamily="34" charset="0"/>
              <a:buChar char="•"/>
            </a:pPr>
            <a:r>
              <a:rPr lang="en-US" sz="2400" dirty="0" smtClean="0"/>
              <a:t>Separate Cloth</a:t>
            </a:r>
            <a:br>
              <a:rPr lang="en-US" sz="2400" dirty="0" smtClean="0"/>
            </a:br>
            <a:r>
              <a:rPr lang="en-US" sz="2400" dirty="0" smtClean="0"/>
              <a:t> Collision proxies</a:t>
            </a:r>
          </a:p>
          <a:p>
            <a:pPr>
              <a:buFont typeface="Arial" pitchFamily="34" charset="0"/>
              <a:buChar char="•"/>
            </a:pPr>
            <a:endParaRPr lang="en-US" sz="1200" dirty="0" smtClean="0"/>
          </a:p>
          <a:p>
            <a:pPr>
              <a:buFont typeface="Arial" pitchFamily="34" charset="0"/>
              <a:buChar char="•"/>
            </a:pPr>
            <a:r>
              <a:rPr lang="en-US" sz="2400" dirty="0" smtClean="0"/>
              <a:t>Multiple Proxies</a:t>
            </a:r>
          </a:p>
          <a:p>
            <a:pPr>
              <a:buFont typeface="Arial" pitchFamily="34" charset="0"/>
              <a:buChar char="•"/>
            </a:pPr>
            <a:endParaRPr lang="en-US" sz="1200" dirty="0" smtClean="0"/>
          </a:p>
          <a:p>
            <a:pPr>
              <a:buFont typeface="Arial" pitchFamily="34" charset="0"/>
              <a:buChar char="•"/>
            </a:pPr>
            <a:r>
              <a:rPr lang="en-US" sz="2400" dirty="0" smtClean="0"/>
              <a:t>Real time Feedback</a:t>
            </a:r>
          </a:p>
          <a:p>
            <a:pPr>
              <a:buFont typeface="Arial" pitchFamily="34" charset="0"/>
              <a:buChar char="•"/>
            </a:pPr>
            <a:endParaRPr lang="en-US" sz="1200" dirty="0" smtClean="0"/>
          </a:p>
          <a:p>
            <a:pPr>
              <a:buFont typeface="Arial" pitchFamily="34" charset="0"/>
              <a:buChar char="•"/>
            </a:pPr>
            <a:r>
              <a:rPr lang="en-US" sz="2400" dirty="0" smtClean="0"/>
              <a:t>Debugging options</a:t>
            </a:r>
          </a:p>
        </p:txBody>
      </p:sp>
      <p:pic>
        <p:nvPicPr>
          <p:cNvPr id="2052" name="Picture 4"/>
          <p:cNvPicPr>
            <a:picLocks noChangeAspect="1" noChangeArrowheads="1"/>
          </p:cNvPicPr>
          <p:nvPr/>
        </p:nvPicPr>
        <p:blipFill>
          <a:blip r:embed="rId4"/>
          <a:srcRect/>
          <a:stretch>
            <a:fillRect/>
          </a:stretch>
        </p:blipFill>
        <p:spPr bwMode="auto">
          <a:xfrm>
            <a:off x="3657600" y="1428750"/>
            <a:ext cx="5221224" cy="3242361"/>
          </a:xfrm>
          <a:prstGeom prst="rect">
            <a:avLst/>
          </a:prstGeom>
          <a:noFill/>
          <a:ln w="9525">
            <a:noFill/>
            <a:miter lim="800000"/>
            <a:headEnd/>
            <a:tailEnd/>
          </a:ln>
        </p:spPr>
      </p:pic>
      <p:pic>
        <p:nvPicPr>
          <p:cNvPr id="2054" name="Picture 6">
            <a:hlinkClick r:id="rId5" action="ppaction://hlinkfile"/>
          </p:cNvPr>
          <p:cNvPicPr>
            <a:picLocks noChangeAspect="1" noChangeArrowheads="1"/>
          </p:cNvPicPr>
          <p:nvPr/>
        </p:nvPicPr>
        <p:blipFill>
          <a:blip r:embed="rId6"/>
          <a:srcRect/>
          <a:stretch>
            <a:fillRect/>
          </a:stretch>
        </p:blipFill>
        <p:spPr bwMode="auto">
          <a:xfrm>
            <a:off x="3657600" y="1428750"/>
            <a:ext cx="5221224" cy="3242362"/>
          </a:xfrm>
          <a:prstGeom prst="rect">
            <a:avLst/>
          </a:prstGeom>
          <a:noFill/>
          <a:ln w="9525">
            <a:noFill/>
            <a:miter lim="800000"/>
            <a:headEnd/>
            <a:tailEnd/>
          </a:ln>
        </p:spPr>
      </p:pic>
      <p:pic>
        <p:nvPicPr>
          <p:cNvPr id="7" name="Picture 2" descr="C:\Users\riham\Desktop\logos\CRYTEK_RGB_pos.png"/>
          <p:cNvPicPr>
            <a:picLocks noChangeAspect="1" noChangeArrowheads="1"/>
          </p:cNvPicPr>
          <p:nvPr/>
        </p:nvPicPr>
        <p:blipFill>
          <a:blip r:embed="rId7"/>
          <a:srcRect/>
          <a:stretch>
            <a:fillRect/>
          </a:stretch>
        </p:blipFill>
        <p:spPr bwMode="auto">
          <a:xfrm>
            <a:off x="7924800" y="4476750"/>
            <a:ext cx="916004" cy="307493"/>
          </a:xfrm>
          <a:prstGeom prst="rect">
            <a:avLst/>
          </a:prstGeom>
          <a:noFill/>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054"/>
                                        </p:tgtEl>
                                        <p:attrNameLst>
                                          <p:attrName>style.visibility</p:attrName>
                                        </p:attrNameLst>
                                      </p:cBhvr>
                                      <p:to>
                                        <p:strVal val="visible"/>
                                      </p:to>
                                    </p:set>
                                    <p:animEffect transition="in" filter="fade">
                                      <p:cBhvr>
                                        <p:cTn id="3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Skirt Rig</a:t>
            </a:r>
            <a:endParaRPr lang="de-DE" dirty="0"/>
          </a:p>
        </p:txBody>
      </p:sp>
      <p:sp>
        <p:nvSpPr>
          <p:cNvPr id="3" name="Text Placeholder 2"/>
          <p:cNvSpPr>
            <a:spLocks noGrp="1"/>
          </p:cNvSpPr>
          <p:nvPr>
            <p:ph idx="1"/>
          </p:nvPr>
        </p:nvSpPr>
        <p:spPr/>
        <p:txBody>
          <a:bodyPr>
            <a:normAutofit fontScale="92500" lnSpcReduction="20000"/>
          </a:bodyPr>
          <a:lstStyle/>
          <a:p>
            <a:pPr>
              <a:lnSpc>
                <a:spcPct val="110000"/>
              </a:lnSpc>
              <a:buFont typeface="Wingdings" panose="05000000000000000000" pitchFamily="2" charset="2"/>
              <a:buChar char="§"/>
            </a:pPr>
            <a:r>
              <a:rPr lang="en-US" sz="2600" dirty="0" smtClean="0"/>
              <a:t>60 Joints</a:t>
            </a:r>
          </a:p>
          <a:p>
            <a:pPr>
              <a:lnSpc>
                <a:spcPct val="110000"/>
              </a:lnSpc>
              <a:buFont typeface="Wingdings" panose="05000000000000000000" pitchFamily="2" charset="2"/>
              <a:buChar char="§"/>
            </a:pPr>
            <a:endParaRPr lang="en-US" sz="1400" dirty="0" smtClean="0"/>
          </a:p>
          <a:p>
            <a:pPr>
              <a:buFont typeface="Wingdings" panose="05000000000000000000" pitchFamily="2" charset="2"/>
              <a:buChar char="§"/>
            </a:pPr>
            <a:r>
              <a:rPr lang="en-US" sz="2600" dirty="0" smtClean="0"/>
              <a:t>Follows Character </a:t>
            </a:r>
            <a:br>
              <a:rPr lang="en-US" sz="2600" dirty="0" smtClean="0"/>
            </a:br>
            <a:r>
              <a:rPr lang="en-US" sz="2600" dirty="0" smtClean="0"/>
              <a:t>Movement</a:t>
            </a:r>
          </a:p>
          <a:p>
            <a:pPr>
              <a:buFont typeface="Wingdings" panose="05000000000000000000" pitchFamily="2" charset="2"/>
              <a:buChar char="§"/>
            </a:pPr>
            <a:endParaRPr lang="en-US" sz="1400" dirty="0" smtClean="0"/>
          </a:p>
          <a:p>
            <a:pPr>
              <a:buFont typeface="Wingdings" panose="05000000000000000000" pitchFamily="2" charset="2"/>
              <a:buChar char="§"/>
            </a:pPr>
            <a:r>
              <a:rPr lang="en-US" sz="2600" dirty="0" smtClean="0"/>
              <a:t>Animation Control</a:t>
            </a:r>
          </a:p>
          <a:p>
            <a:pPr>
              <a:buFont typeface="Wingdings" panose="05000000000000000000" pitchFamily="2" charset="2"/>
              <a:buChar char="§"/>
            </a:pPr>
            <a:endParaRPr lang="en-US" sz="1300" dirty="0" smtClean="0"/>
          </a:p>
          <a:p>
            <a:pPr>
              <a:buFont typeface="Wingdings" panose="05000000000000000000" pitchFamily="2" charset="2"/>
              <a:buChar char="§"/>
            </a:pPr>
            <a:r>
              <a:rPr lang="en-US" sz="2600" dirty="0" smtClean="0"/>
              <a:t>Layers Of Deformations</a:t>
            </a:r>
          </a:p>
          <a:p>
            <a:pPr>
              <a:buFont typeface="Wingdings" panose="05000000000000000000" pitchFamily="2" charset="2"/>
              <a:buChar char="§"/>
            </a:pPr>
            <a:endParaRPr lang="en-US" sz="1300" dirty="0" smtClean="0"/>
          </a:p>
          <a:p>
            <a:pPr>
              <a:buFont typeface="Wingdings" panose="05000000000000000000" pitchFamily="2" charset="2"/>
              <a:buChar char="§"/>
            </a:pPr>
            <a:r>
              <a:rPr lang="en-US" sz="2600" dirty="0" smtClean="0"/>
              <a:t>Scalable</a:t>
            </a:r>
            <a:br>
              <a:rPr lang="en-US" sz="2600" dirty="0" smtClean="0"/>
            </a:br>
            <a:endParaRPr lang="en-US" sz="2600" dirty="0" smtClean="0"/>
          </a:p>
          <a:p>
            <a:pPr>
              <a:buFont typeface="Wingdings" panose="05000000000000000000" pitchFamily="2" charset="2"/>
              <a:buChar char="§"/>
            </a:pPr>
            <a:r>
              <a:rPr lang="en-US" sz="2600" i="1" dirty="0" smtClean="0">
                <a:hlinkClick r:id="rId4" action="ppaction://hlinkfile"/>
              </a:rPr>
              <a:t>ClickMe</a:t>
            </a:r>
            <a:endParaRPr lang="en-US" sz="2600" i="1" dirty="0" smtClean="0"/>
          </a:p>
          <a:p>
            <a:pPr>
              <a:buFont typeface="Arial" pitchFamily="34" charset="0"/>
              <a:buChar char="•"/>
            </a:pPr>
            <a:endParaRPr lang="en-US" sz="1200" dirty="0" smtClean="0"/>
          </a:p>
        </p:txBody>
      </p:sp>
      <p:pic>
        <p:nvPicPr>
          <p:cNvPr id="5" name="Picture 4" descr="skirt_rig_pic_02.jpg">
            <a:hlinkClick r:id="rId5" action="ppaction://hlinkfile"/>
          </p:cNvPr>
          <p:cNvPicPr>
            <a:picLocks noChangeAspect="1"/>
          </p:cNvPicPr>
          <p:nvPr/>
        </p:nvPicPr>
        <p:blipFill>
          <a:blip r:embed="rId6"/>
          <a:stretch>
            <a:fillRect/>
          </a:stretch>
        </p:blipFill>
        <p:spPr>
          <a:xfrm>
            <a:off x="4419600" y="1581150"/>
            <a:ext cx="4267200" cy="2400300"/>
          </a:xfrm>
          <a:prstGeom prst="rect">
            <a:avLst/>
          </a:prstGeom>
          <a:ln>
            <a:noFill/>
          </a:ln>
          <a:effectLst>
            <a:outerShdw blurRad="190500" algn="tl" rotWithShape="0">
              <a:srgbClr val="000000">
                <a:alpha val="70000"/>
              </a:srgbClr>
            </a:outerShdw>
          </a:effectLst>
        </p:spPr>
      </p:pic>
      <p:pic>
        <p:nvPicPr>
          <p:cNvPr id="7" name="Picture 2" descr="C:\Users\riham\Desktop\logos\CRYTEK_RGB_pos.png"/>
          <p:cNvPicPr>
            <a:picLocks noChangeAspect="1" noChangeArrowheads="1"/>
          </p:cNvPicPr>
          <p:nvPr/>
        </p:nvPicPr>
        <p:blipFill>
          <a:blip r:embed="rId7"/>
          <a:srcRect/>
          <a:stretch>
            <a:fillRect/>
          </a:stretch>
        </p:blipFill>
        <p:spPr bwMode="auto">
          <a:xfrm>
            <a:off x="7924800" y="4476750"/>
            <a:ext cx="916004" cy="307493"/>
          </a:xfrm>
          <a:prstGeom prst="rect">
            <a:avLst/>
          </a:prstGeom>
          <a:noFill/>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kirts_sharing_rigs_02.jpg">
            <a:hlinkClick r:id="rId3" action="ppaction://hlinkfile"/>
          </p:cNvPr>
          <p:cNvPicPr>
            <a:picLocks noChangeAspect="1"/>
          </p:cNvPicPr>
          <p:nvPr/>
        </p:nvPicPr>
        <p:blipFill>
          <a:blip r:embed="rId4"/>
          <a:stretch>
            <a:fillRect/>
          </a:stretch>
        </p:blipFill>
        <p:spPr>
          <a:xfrm>
            <a:off x="0" y="0"/>
            <a:ext cx="9144000" cy="5143500"/>
          </a:xfrm>
          <a:prstGeom prst="rect">
            <a:avLst/>
          </a:prstGeom>
        </p:spPr>
      </p:pic>
      <p:pic>
        <p:nvPicPr>
          <p:cNvPr id="4" name="Picture 2" descr="C:\Users\riham\Desktop\logos\CRYTEK_RGB_pos.png"/>
          <p:cNvPicPr>
            <a:picLocks noChangeAspect="1" noChangeArrowheads="1"/>
          </p:cNvPicPr>
          <p:nvPr/>
        </p:nvPicPr>
        <p:blipFill>
          <a:blip r:embed="rId5"/>
          <a:srcRect/>
          <a:stretch>
            <a:fillRect/>
          </a:stretch>
        </p:blipFill>
        <p:spPr bwMode="auto">
          <a:xfrm>
            <a:off x="7924800" y="4476750"/>
            <a:ext cx="916004" cy="30749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Session Overview</a:t>
            </a:r>
            <a:endParaRPr lang="de-DE" dirty="0"/>
          </a:p>
        </p:txBody>
      </p:sp>
      <p:sp>
        <p:nvSpPr>
          <p:cNvPr id="3" name="Text Placeholder 2"/>
          <p:cNvSpPr>
            <a:spLocks noGrp="1"/>
          </p:cNvSpPr>
          <p:nvPr>
            <p:ph idx="1"/>
          </p:nvPr>
        </p:nvSpPr>
        <p:spPr>
          <a:xfrm>
            <a:off x="533400" y="1504950"/>
            <a:ext cx="7467600" cy="2971800"/>
          </a:xfrm>
        </p:spPr>
        <p:txBody>
          <a:bodyPr/>
          <a:lstStyle/>
          <a:p>
            <a:r>
              <a:rPr lang="en-US" sz="2400" dirty="0" smtClean="0"/>
              <a:t>In this session we will have a closer look at :</a:t>
            </a:r>
            <a:br>
              <a:rPr lang="en-US" sz="2400" dirty="0" smtClean="0"/>
            </a:br>
            <a:endParaRPr lang="en-US" sz="2400" dirty="0" smtClean="0"/>
          </a:p>
          <a:p>
            <a:pPr>
              <a:buFont typeface="Arial" pitchFamily="34" charset="0"/>
              <a:buChar char="•"/>
            </a:pPr>
            <a:r>
              <a:rPr lang="en-US" sz="2400" dirty="0" err="1" smtClean="0"/>
              <a:t>Ryse</a:t>
            </a:r>
            <a:r>
              <a:rPr lang="en-US" sz="2400" dirty="0" smtClean="0"/>
              <a:t> character rigging pipeline.</a:t>
            </a:r>
          </a:p>
          <a:p>
            <a:pPr>
              <a:buNone/>
            </a:pPr>
            <a:endParaRPr lang="en-US" sz="1200" dirty="0" smtClean="0"/>
          </a:p>
          <a:p>
            <a:pPr>
              <a:buFont typeface="Arial" pitchFamily="34" charset="0"/>
              <a:buChar char="•"/>
            </a:pPr>
            <a:r>
              <a:rPr lang="en-US" sz="2400" dirty="0" smtClean="0"/>
              <a:t>Character physics and Secondary animations</a:t>
            </a:r>
          </a:p>
          <a:p>
            <a:pPr>
              <a:buFont typeface="Arial" pitchFamily="34" charset="0"/>
              <a:buChar char="•"/>
            </a:pPr>
            <a:endParaRPr lang="en-US" sz="1200" dirty="0" smtClean="0"/>
          </a:p>
          <a:p>
            <a:pPr>
              <a:buFont typeface="Arial" pitchFamily="34" charset="0"/>
              <a:buChar char="•"/>
            </a:pPr>
            <a:r>
              <a:rPr lang="en-US" sz="2400" dirty="0" smtClean="0"/>
              <a:t>Examples of useful rigging tools developed along production</a:t>
            </a:r>
            <a:r>
              <a:rPr lang="en-US" sz="2000" dirty="0" smtClean="0"/>
              <a:t>.</a:t>
            </a:r>
          </a:p>
          <a:p>
            <a:endParaRPr lang="en-US" sz="2400" dirty="0" smtClean="0"/>
          </a:p>
          <a:p>
            <a:endParaRPr lang="en-US" dirty="0" smtClean="0"/>
          </a:p>
          <a:p>
            <a:endParaRPr lang="en-US" dirty="0" smtClean="0"/>
          </a:p>
        </p:txBody>
      </p:sp>
      <p:pic>
        <p:nvPicPr>
          <p:cNvPr id="5" name="Picture 2" descr="C:\Users\riham\Desktop\logos\CRYTEK_RGB_pos.png"/>
          <p:cNvPicPr>
            <a:picLocks noChangeAspect="1" noChangeArrowheads="1"/>
          </p:cNvPicPr>
          <p:nvPr/>
        </p:nvPicPr>
        <p:blipFill>
          <a:blip r:embed="rId3"/>
          <a:srcRect/>
          <a:stretch>
            <a:fillRect/>
          </a:stretch>
        </p:blipFill>
        <p:spPr bwMode="auto">
          <a:xfrm>
            <a:off x="7924800" y="4476750"/>
            <a:ext cx="916004" cy="30749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p:nvSpPr>
          <p:cNvPr id="11" name="Title 10"/>
          <p:cNvSpPr>
            <a:spLocks noGrp="1"/>
          </p:cNvSpPr>
          <p:nvPr>
            <p:ph type="title"/>
          </p:nvPr>
        </p:nvSpPr>
        <p:spPr/>
        <p:txBody>
          <a:bodyPr/>
          <a:lstStyle/>
          <a:p>
            <a:r>
              <a:rPr lang="en-US" i="1" dirty="0" smtClean="0"/>
              <a:t>Many Thanks</a:t>
            </a:r>
            <a:endParaRPr lang="de-DE" i="1" dirty="0"/>
          </a:p>
        </p:txBody>
      </p:sp>
      <p:sp>
        <p:nvSpPr>
          <p:cNvPr id="12" name="Content Placeholder 11"/>
          <p:cNvSpPr>
            <a:spLocks noGrp="1"/>
          </p:cNvSpPr>
          <p:nvPr>
            <p:ph idx="1"/>
          </p:nvPr>
        </p:nvSpPr>
        <p:spPr>
          <a:xfrm>
            <a:off x="0" y="1047750"/>
            <a:ext cx="5334000" cy="3752851"/>
          </a:xfrm>
        </p:spPr>
        <p:txBody>
          <a:bodyPr>
            <a:normAutofit/>
          </a:bodyPr>
          <a:lstStyle/>
          <a:p>
            <a:pPr>
              <a:buNone/>
            </a:pPr>
            <a:r>
              <a:rPr lang="en-US" sz="1600" dirty="0" smtClean="0">
                <a:solidFill>
                  <a:schemeClr val="bg1"/>
                </a:solidFill>
              </a:rPr>
              <a:t>	Chris Evans, Ivo Herzeg, Harald Zlattinger, Alexander Raab, Mihai Francu, Bogdan Coroi, Jerome Charles, Evgeny Andreeshchev, Sascha Herfort, Franco Bresciani, Axel Gneiting, Florian Reschenhofer, Abdenour Bachir, Chris Goodswen, Min-Chih Wang</a:t>
            </a:r>
            <a:r>
              <a:rPr lang="en-US" sz="1600" smtClean="0">
                <a:solidFill>
                  <a:schemeClr val="bg1"/>
                </a:solidFill>
              </a:rPr>
              <a:t>, </a:t>
            </a:r>
            <a:r>
              <a:rPr lang="en-US" sz="1600" smtClean="0">
                <a:solidFill>
                  <a:schemeClr val="bg1"/>
                </a:solidFill>
              </a:rPr>
              <a:t>Hyejin </a:t>
            </a:r>
            <a:r>
              <a:rPr lang="en-US" sz="1600" dirty="0" smtClean="0">
                <a:solidFill>
                  <a:schemeClr val="bg1"/>
                </a:solidFill>
              </a:rPr>
              <a:t>Moon, Lars Martinsson and </a:t>
            </a:r>
            <a:r>
              <a:rPr lang="en-US" sz="1800" i="1" dirty="0" smtClean="0">
                <a:solidFill>
                  <a:schemeClr val="bg1"/>
                </a:solidFill>
              </a:rPr>
              <a:t>M</a:t>
            </a:r>
            <a:r>
              <a:rPr lang="en-US" sz="1800" i="1" dirty="0" smtClean="0">
                <a:solidFill>
                  <a:schemeClr val="bg1"/>
                </a:solidFill>
              </a:rPr>
              <a:t>any </a:t>
            </a:r>
            <a:r>
              <a:rPr lang="en-US" sz="1800" i="1" dirty="0" smtClean="0">
                <a:solidFill>
                  <a:schemeClr val="bg1"/>
                </a:solidFill>
              </a:rPr>
              <a:t>more</a:t>
            </a:r>
            <a:r>
              <a:rPr lang="en-US" sz="1600" dirty="0" smtClean="0">
                <a:solidFill>
                  <a:schemeClr val="bg1"/>
                </a:solidFill>
              </a:rPr>
              <a:t>….</a:t>
            </a:r>
            <a:endParaRPr lang="de-DE" sz="1600" dirty="0">
              <a:solidFill>
                <a:schemeClr val="bg1"/>
              </a:solidFill>
            </a:endParaRPr>
          </a:p>
        </p:txBody>
      </p:sp>
      <p:pic>
        <p:nvPicPr>
          <p:cNvPr id="6" name="Picture 2" descr="C:\Users\riham\Desktop\logos\CRYTEK_RGB_pos.png"/>
          <p:cNvPicPr>
            <a:picLocks noChangeAspect="1" noChangeArrowheads="1"/>
          </p:cNvPicPr>
          <p:nvPr/>
        </p:nvPicPr>
        <p:blipFill>
          <a:blip r:embed="rId4"/>
          <a:srcRect/>
          <a:stretch>
            <a:fillRect/>
          </a:stretch>
        </p:blipFill>
        <p:spPr bwMode="auto">
          <a:xfrm>
            <a:off x="7924800" y="4476750"/>
            <a:ext cx="916004" cy="307493"/>
          </a:xfrm>
          <a:prstGeom prst="rect">
            <a:avLst/>
          </a:prstGeom>
          <a:noFill/>
        </p:spPr>
      </p:pic>
    </p:spTree>
    <p:extLst>
      <p:ext uri="{BB962C8B-B14F-4D97-AF65-F5344CB8AC3E}">
        <p14:creationId xmlns="" xmlns:p14="http://schemas.microsoft.com/office/powerpoint/2010/main" val="28756811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production_image.jpg"/>
          <p:cNvPicPr>
            <a:picLocks noChangeAspect="1"/>
          </p:cNvPicPr>
          <p:nvPr/>
        </p:nvPicPr>
        <p:blipFill>
          <a:blip r:embed="rId4"/>
          <a:stretch>
            <a:fillRect/>
          </a:stretch>
        </p:blipFill>
        <p:spPr>
          <a:xfrm>
            <a:off x="0" y="0"/>
            <a:ext cx="9144000" cy="5143500"/>
          </a:xfrm>
          <a:prstGeom prst="rect">
            <a:avLst/>
          </a:prstGeom>
        </p:spPr>
      </p:pic>
      <p:sp>
        <p:nvSpPr>
          <p:cNvPr id="3" name="Text Placeholder 2"/>
          <p:cNvSpPr>
            <a:spLocks noGrp="1"/>
          </p:cNvSpPr>
          <p:nvPr>
            <p:ph idx="1"/>
          </p:nvPr>
        </p:nvSpPr>
        <p:spPr>
          <a:xfrm>
            <a:off x="533400" y="1504950"/>
            <a:ext cx="8077199" cy="3429000"/>
          </a:xfrm>
        </p:spPr>
        <p:txBody>
          <a:bodyPr/>
          <a:lstStyle/>
          <a:p>
            <a:pPr marL="118872" indent="0">
              <a:buNone/>
            </a:pPr>
            <a:endParaRPr lang="en-US" sz="1200" dirty="0" smtClean="0"/>
          </a:p>
          <a:p>
            <a:pPr>
              <a:buClr>
                <a:srgbClr val="F0A22E"/>
              </a:buClr>
              <a:buFont typeface="Arial" pitchFamily="34" charset="0"/>
              <a:buChar char="•"/>
            </a:pPr>
            <a:r>
              <a:rPr lang="en-US" sz="2400" dirty="0">
                <a:solidFill>
                  <a:prstClr val="black"/>
                </a:solidFill>
              </a:rPr>
              <a:t>Moving the pipeline to Maya</a:t>
            </a:r>
            <a:endParaRPr lang="en-US" sz="1200" dirty="0"/>
          </a:p>
          <a:p>
            <a:pPr lvl="0">
              <a:buClr>
                <a:srgbClr val="F0A22E"/>
              </a:buClr>
              <a:buFont typeface="Arial" pitchFamily="34" charset="0"/>
              <a:buChar char="•"/>
            </a:pPr>
            <a:endParaRPr lang="en-US" sz="1200" dirty="0">
              <a:solidFill>
                <a:prstClr val="black"/>
              </a:solidFill>
            </a:endParaRPr>
          </a:p>
          <a:p>
            <a:pPr lvl="0">
              <a:buClr>
                <a:srgbClr val="F0A22E"/>
              </a:buClr>
              <a:buFont typeface="Arial" pitchFamily="34" charset="0"/>
              <a:buChar char="•"/>
            </a:pPr>
            <a:r>
              <a:rPr lang="en-US" sz="2400" dirty="0" smtClean="0">
                <a:solidFill>
                  <a:prstClr val="black"/>
                </a:solidFill>
              </a:rPr>
              <a:t>About 2o unique characters</a:t>
            </a:r>
            <a:br>
              <a:rPr lang="en-US" sz="2400" dirty="0" smtClean="0">
                <a:solidFill>
                  <a:prstClr val="black"/>
                </a:solidFill>
              </a:rPr>
            </a:br>
            <a:r>
              <a:rPr lang="en-US" sz="2400" dirty="0" smtClean="0">
                <a:solidFill>
                  <a:prstClr val="black"/>
                </a:solidFill>
              </a:rPr>
              <a:t>without variations</a:t>
            </a:r>
          </a:p>
          <a:p>
            <a:pPr lvl="0">
              <a:buClr>
                <a:srgbClr val="F0A22E"/>
              </a:buClr>
              <a:buFont typeface="Arial" pitchFamily="34" charset="0"/>
              <a:buChar char="•"/>
            </a:pPr>
            <a:endParaRPr lang="en-US" sz="1200" dirty="0" smtClean="0">
              <a:solidFill>
                <a:prstClr val="black"/>
              </a:solidFill>
            </a:endParaRPr>
          </a:p>
          <a:p>
            <a:pPr lvl="0">
              <a:buClr>
                <a:srgbClr val="F0A22E"/>
              </a:buClr>
              <a:buFont typeface="Arial" pitchFamily="34" charset="0"/>
              <a:buChar char="•"/>
            </a:pPr>
            <a:r>
              <a:rPr lang="en-US" sz="2400" dirty="0" smtClean="0">
                <a:solidFill>
                  <a:prstClr val="black"/>
                </a:solidFill>
              </a:rPr>
              <a:t>Limited resources</a:t>
            </a:r>
          </a:p>
          <a:p>
            <a:pPr marL="118872" indent="0">
              <a:buNone/>
            </a:pPr>
            <a:endParaRPr lang="en-US" sz="1200" dirty="0" smtClean="0"/>
          </a:p>
          <a:p>
            <a:pPr>
              <a:buFont typeface="Arial" pitchFamily="34" charset="0"/>
              <a:buChar char="•"/>
            </a:pPr>
            <a:r>
              <a:rPr lang="en-US" sz="2400" dirty="0" smtClean="0"/>
              <a:t>Has to be Fast</a:t>
            </a:r>
            <a:r>
              <a:rPr lang="en-US" sz="2400" dirty="0"/>
              <a:t>,</a:t>
            </a:r>
            <a:r>
              <a:rPr lang="en-US" sz="2400" dirty="0" smtClean="0"/>
              <a:t> efficient and modular</a:t>
            </a:r>
            <a:endParaRPr lang="en-US" sz="2400" dirty="0"/>
          </a:p>
          <a:p>
            <a:pPr>
              <a:buFont typeface="Arial" pitchFamily="34" charset="0"/>
              <a:buChar char="•"/>
            </a:pPr>
            <a:endParaRPr lang="en-US" sz="2400" dirty="0" smtClean="0"/>
          </a:p>
        </p:txBody>
      </p:sp>
      <p:pic>
        <p:nvPicPr>
          <p:cNvPr id="6" name="Picture 2" descr="C:\Users\riham\Desktop\logos\CRYTEK_RGB_pos.png"/>
          <p:cNvPicPr>
            <a:picLocks noChangeAspect="1" noChangeArrowheads="1"/>
          </p:cNvPicPr>
          <p:nvPr/>
        </p:nvPicPr>
        <p:blipFill>
          <a:blip r:embed="rId5"/>
          <a:srcRect/>
          <a:stretch>
            <a:fillRect/>
          </a:stretch>
        </p:blipFill>
        <p:spPr bwMode="auto">
          <a:xfrm>
            <a:off x="7924800" y="4476750"/>
            <a:ext cx="916004" cy="307493"/>
          </a:xfrm>
          <a:prstGeom prst="rect">
            <a:avLst/>
          </a:prstGeom>
          <a:noFill/>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Modular Rigging Pipeline</a:t>
            </a:r>
            <a:endParaRPr lang="de-DE" dirty="0"/>
          </a:p>
        </p:txBody>
      </p:sp>
      <p:sp>
        <p:nvSpPr>
          <p:cNvPr id="3" name="Text Placeholder 2"/>
          <p:cNvSpPr>
            <a:spLocks noGrp="1"/>
          </p:cNvSpPr>
          <p:nvPr>
            <p:ph idx="1"/>
          </p:nvPr>
        </p:nvSpPr>
        <p:spPr>
          <a:xfrm>
            <a:off x="533400" y="1504950"/>
            <a:ext cx="8077200" cy="2971799"/>
          </a:xfrm>
        </p:spPr>
        <p:txBody>
          <a:bodyPr/>
          <a:lstStyle/>
          <a:p>
            <a:pPr>
              <a:buFont typeface="Arial" pitchFamily="34" charset="0"/>
              <a:buChar char="•"/>
            </a:pPr>
            <a:r>
              <a:rPr lang="en-US" sz="2400" dirty="0" smtClean="0"/>
              <a:t>Python generated </a:t>
            </a:r>
            <a:br>
              <a:rPr lang="en-US" sz="2400" dirty="0" smtClean="0"/>
            </a:br>
            <a:r>
              <a:rPr lang="en-US" sz="2400" dirty="0" smtClean="0"/>
              <a:t>Modular Rigging </a:t>
            </a:r>
          </a:p>
          <a:p>
            <a:pPr>
              <a:buFont typeface="Arial" pitchFamily="34" charset="0"/>
              <a:buChar char="•"/>
            </a:pPr>
            <a:endParaRPr lang="en-US" sz="1200" dirty="0" smtClean="0"/>
          </a:p>
          <a:p>
            <a:pPr>
              <a:buFont typeface="Arial" pitchFamily="34" charset="0"/>
              <a:buChar char="•"/>
            </a:pPr>
            <a:r>
              <a:rPr lang="en-US" sz="2400" dirty="0" smtClean="0"/>
              <a:t>Modular Rigging :  </a:t>
            </a:r>
            <a:br>
              <a:rPr lang="en-US" sz="2400" dirty="0" smtClean="0"/>
            </a:br>
            <a:r>
              <a:rPr lang="en-US" sz="2000" dirty="0" smtClean="0"/>
              <a:t>The process of creating </a:t>
            </a:r>
            <a:br>
              <a:rPr lang="en-US" sz="2000" dirty="0" smtClean="0"/>
            </a:br>
            <a:r>
              <a:rPr lang="en-US" sz="2000" dirty="0" smtClean="0"/>
              <a:t>similar rig components that </a:t>
            </a:r>
            <a:br>
              <a:rPr lang="en-US" sz="2000" dirty="0" smtClean="0"/>
            </a:br>
            <a:r>
              <a:rPr lang="en-US" sz="2000" dirty="0" smtClean="0"/>
              <a:t>can be used on different body </a:t>
            </a:r>
            <a:br>
              <a:rPr lang="en-US" sz="2000" dirty="0" smtClean="0"/>
            </a:br>
            <a:r>
              <a:rPr lang="en-US" sz="2000" dirty="0" smtClean="0"/>
              <a:t>parts and skeleton types </a:t>
            </a:r>
          </a:p>
        </p:txBody>
      </p:sp>
      <p:pic>
        <p:nvPicPr>
          <p:cNvPr id="6" name="Picture 5" descr="IkHandle_arm.jpg"/>
          <p:cNvPicPr>
            <a:picLocks noChangeAspect="1"/>
          </p:cNvPicPr>
          <p:nvPr/>
        </p:nvPicPr>
        <p:blipFill>
          <a:blip r:embed="rId4"/>
          <a:stretch>
            <a:fillRect/>
          </a:stretch>
        </p:blipFill>
        <p:spPr>
          <a:xfrm>
            <a:off x="6096000" y="1276350"/>
            <a:ext cx="24384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leg_ikhandle.jpg"/>
          <p:cNvPicPr>
            <a:picLocks noChangeAspect="1"/>
          </p:cNvPicPr>
          <p:nvPr/>
        </p:nvPicPr>
        <p:blipFill>
          <a:blip r:embed="rId5"/>
          <a:srcRect l="18947" r="14737"/>
          <a:stretch>
            <a:fillRect/>
          </a:stretch>
        </p:blipFill>
        <p:spPr>
          <a:xfrm>
            <a:off x="4495800" y="1581150"/>
            <a:ext cx="1600200" cy="180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Hand_ikhandles.jpg"/>
          <p:cNvPicPr>
            <a:picLocks noChangeAspect="1"/>
          </p:cNvPicPr>
          <p:nvPr/>
        </p:nvPicPr>
        <p:blipFill>
          <a:blip r:embed="rId6"/>
          <a:srcRect l="8571" r="11429"/>
          <a:stretch>
            <a:fillRect/>
          </a:stretch>
        </p:blipFill>
        <p:spPr>
          <a:xfrm>
            <a:off x="5867400" y="3105150"/>
            <a:ext cx="1808480" cy="1695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descr="C:\Users\riham\Desktop\logos\CRYTEK_RGB_pos.png"/>
          <p:cNvPicPr>
            <a:picLocks noChangeAspect="1" noChangeArrowheads="1"/>
          </p:cNvPicPr>
          <p:nvPr/>
        </p:nvPicPr>
        <p:blipFill>
          <a:blip r:embed="rId7"/>
          <a:srcRect/>
          <a:stretch>
            <a:fillRect/>
          </a:stretch>
        </p:blipFill>
        <p:spPr bwMode="auto">
          <a:xfrm>
            <a:off x="7924800" y="4476750"/>
            <a:ext cx="916004" cy="307493"/>
          </a:xfrm>
          <a:prstGeom prst="rect">
            <a:avLst/>
          </a:prstGeom>
          <a:noFill/>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Custom Nodes</a:t>
            </a:r>
            <a:endParaRPr lang="de-DE" dirty="0"/>
          </a:p>
        </p:txBody>
      </p:sp>
      <p:sp>
        <p:nvSpPr>
          <p:cNvPr id="3" name="Content Placeholder 2"/>
          <p:cNvSpPr>
            <a:spLocks noGrp="1"/>
          </p:cNvSpPr>
          <p:nvPr>
            <p:ph idx="1"/>
          </p:nvPr>
        </p:nvSpPr>
        <p:spPr/>
        <p:txBody>
          <a:bodyPr/>
          <a:lstStyle/>
          <a:p>
            <a:pPr>
              <a:buNone/>
            </a:pPr>
            <a:endParaRPr lang="en-US" sz="1200" dirty="0" smtClean="0"/>
          </a:p>
          <a:p>
            <a:pPr>
              <a:buFont typeface="Arial" pitchFamily="34" charset="0"/>
              <a:buChar char="•"/>
            </a:pPr>
            <a:r>
              <a:rPr lang="en-US" sz="2400" dirty="0" smtClean="0"/>
              <a:t>Maya plug-in</a:t>
            </a:r>
          </a:p>
          <a:p>
            <a:pPr>
              <a:buFont typeface="Arial" pitchFamily="34" charset="0"/>
              <a:buChar char="•"/>
            </a:pPr>
            <a:endParaRPr lang="en-US" sz="2400" dirty="0" smtClean="0"/>
          </a:p>
          <a:p>
            <a:pPr>
              <a:buFont typeface="Arial" pitchFamily="34" charset="0"/>
              <a:buChar char="•"/>
            </a:pPr>
            <a:r>
              <a:rPr lang="en-US" sz="2400" dirty="0" smtClean="0"/>
              <a:t>Rig Parts</a:t>
            </a:r>
          </a:p>
          <a:p>
            <a:pPr>
              <a:buFont typeface="Arial" pitchFamily="34" charset="0"/>
              <a:buChar char="•"/>
            </a:pPr>
            <a:endParaRPr lang="en-US" sz="2400" dirty="0" smtClean="0"/>
          </a:p>
          <a:p>
            <a:pPr>
              <a:buFont typeface="Arial" pitchFamily="34" charset="0"/>
              <a:buChar char="•"/>
            </a:pPr>
            <a:r>
              <a:rPr lang="en-US" sz="2400" dirty="0" smtClean="0"/>
              <a:t>Character Parts</a:t>
            </a:r>
          </a:p>
          <a:p>
            <a:pPr>
              <a:buFont typeface="Arial" pitchFamily="34" charset="0"/>
              <a:buChar char="•"/>
            </a:pPr>
            <a:endParaRPr lang="en-US" sz="2400" dirty="0" smtClean="0"/>
          </a:p>
          <a:p>
            <a:pPr>
              <a:buFont typeface="Arial" pitchFamily="34" charset="0"/>
              <a:buChar char="•"/>
            </a:pPr>
            <a:r>
              <a:rPr lang="en-US" sz="2400" dirty="0" smtClean="0"/>
              <a:t>Character</a:t>
            </a:r>
          </a:p>
          <a:p>
            <a:pPr>
              <a:buFont typeface="Arial" pitchFamily="34" charset="0"/>
              <a:buChar char="•"/>
            </a:pPr>
            <a:endParaRPr lang="en-US" sz="1200" dirty="0" smtClean="0"/>
          </a:p>
          <a:p>
            <a:pPr>
              <a:buNone/>
            </a:pPr>
            <a:endParaRPr lang="en-US" sz="2400" dirty="0" smtClean="0"/>
          </a:p>
          <a:p>
            <a:endParaRPr lang="de-DE" dirty="0"/>
          </a:p>
        </p:txBody>
      </p:sp>
      <p:pic>
        <p:nvPicPr>
          <p:cNvPr id="7" name="Picture 6" descr="head_Ik_rig.jpg"/>
          <p:cNvPicPr>
            <a:picLocks noChangeAspect="1"/>
          </p:cNvPicPr>
          <p:nvPr/>
        </p:nvPicPr>
        <p:blipFill>
          <a:blip r:embed="rId4"/>
          <a:stretch>
            <a:fillRect/>
          </a:stretch>
        </p:blipFill>
        <p:spPr>
          <a:xfrm>
            <a:off x="3505200" y="1034167"/>
            <a:ext cx="5334000" cy="4109333"/>
          </a:xfrm>
          <a:prstGeom prst="rect">
            <a:avLst/>
          </a:prstGeom>
        </p:spPr>
      </p:pic>
      <p:pic>
        <p:nvPicPr>
          <p:cNvPr id="10" name="Picture 9" descr="head_charpart.jpg"/>
          <p:cNvPicPr>
            <a:picLocks noChangeAspect="1"/>
          </p:cNvPicPr>
          <p:nvPr/>
        </p:nvPicPr>
        <p:blipFill>
          <a:blip r:embed="rId5"/>
          <a:stretch>
            <a:fillRect/>
          </a:stretch>
        </p:blipFill>
        <p:spPr>
          <a:xfrm>
            <a:off x="3505200" y="1047750"/>
            <a:ext cx="5316370" cy="4095750"/>
          </a:xfrm>
          <a:prstGeom prst="rect">
            <a:avLst/>
          </a:prstGeom>
        </p:spPr>
      </p:pic>
      <p:pic>
        <p:nvPicPr>
          <p:cNvPr id="9" name="Picture 2" descr="C:\Users\riham\Desktop\logos\CRYTEK_RGB_pos.png"/>
          <p:cNvPicPr>
            <a:picLocks noChangeAspect="1" noChangeArrowheads="1"/>
          </p:cNvPicPr>
          <p:nvPr/>
        </p:nvPicPr>
        <p:blipFill>
          <a:blip r:embed="rId6"/>
          <a:srcRect/>
          <a:stretch>
            <a:fillRect/>
          </a:stretch>
        </p:blipFill>
        <p:spPr bwMode="auto">
          <a:xfrm>
            <a:off x="7924800" y="4476750"/>
            <a:ext cx="916004" cy="307493"/>
          </a:xfrm>
          <a:prstGeom prst="rect">
            <a:avLst/>
          </a:prstGeom>
          <a:noFill/>
        </p:spPr>
      </p:pic>
      <p:pic>
        <p:nvPicPr>
          <p:cNvPr id="13" name="Picture 12" descr="character.jpg"/>
          <p:cNvPicPr>
            <a:picLocks noChangeAspect="1"/>
          </p:cNvPicPr>
          <p:nvPr/>
        </p:nvPicPr>
        <p:blipFill>
          <a:blip r:embed="rId7"/>
          <a:stretch>
            <a:fillRect/>
          </a:stretch>
        </p:blipFill>
        <p:spPr>
          <a:xfrm>
            <a:off x="3276600" y="895350"/>
            <a:ext cx="5687279" cy="43815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Metadata Framework</a:t>
            </a:r>
            <a:endParaRPr lang="de-DE" dirty="0"/>
          </a:p>
        </p:txBody>
      </p:sp>
      <p:sp>
        <p:nvSpPr>
          <p:cNvPr id="3" name="Content Placeholder 2"/>
          <p:cNvSpPr>
            <a:spLocks noGrp="1"/>
          </p:cNvSpPr>
          <p:nvPr>
            <p:ph idx="1"/>
          </p:nvPr>
        </p:nvSpPr>
        <p:spPr/>
        <p:txBody>
          <a:bodyPr/>
          <a:lstStyle/>
          <a:p>
            <a:pPr>
              <a:buNone/>
            </a:pPr>
            <a:endParaRPr lang="en-US" sz="1200" dirty="0" smtClean="0"/>
          </a:p>
          <a:p>
            <a:pPr>
              <a:buFont typeface="Arial" pitchFamily="34" charset="0"/>
              <a:buChar char="•"/>
            </a:pPr>
            <a:r>
              <a:rPr lang="en-US" sz="2400" dirty="0" smtClean="0"/>
              <a:t>Metadata Node Network</a:t>
            </a:r>
          </a:p>
          <a:p>
            <a:pPr>
              <a:buFont typeface="Arial" pitchFamily="34" charset="0"/>
              <a:buChar char="•"/>
            </a:pPr>
            <a:endParaRPr lang="en-US" sz="1200" dirty="0" smtClean="0"/>
          </a:p>
          <a:p>
            <a:pPr>
              <a:buFont typeface="Arial" pitchFamily="34" charset="0"/>
              <a:buChar char="•"/>
            </a:pPr>
            <a:r>
              <a:rPr lang="en-US" sz="2400" dirty="0" smtClean="0"/>
              <a:t>Describes the relationships</a:t>
            </a:r>
            <a:br>
              <a:rPr lang="en-US" sz="2400" dirty="0" smtClean="0"/>
            </a:br>
            <a:r>
              <a:rPr lang="en-US" sz="2400" dirty="0" smtClean="0"/>
              <a:t>between nodes</a:t>
            </a:r>
          </a:p>
          <a:p>
            <a:pPr>
              <a:buFont typeface="Arial" pitchFamily="34" charset="0"/>
              <a:buChar char="•"/>
            </a:pPr>
            <a:endParaRPr lang="en-US" sz="1200" dirty="0" smtClean="0"/>
          </a:p>
          <a:p>
            <a:pPr>
              <a:buFont typeface="Arial" pitchFamily="34" charset="0"/>
              <a:buChar char="•"/>
            </a:pPr>
            <a:r>
              <a:rPr lang="en-US" sz="2400" dirty="0" smtClean="0"/>
              <a:t>Keeps track of data</a:t>
            </a:r>
          </a:p>
          <a:p>
            <a:pPr>
              <a:buFont typeface="Arial" pitchFamily="34" charset="0"/>
              <a:buChar char="•"/>
            </a:pPr>
            <a:endParaRPr lang="en-US" sz="1200" dirty="0" smtClean="0"/>
          </a:p>
          <a:p>
            <a:pPr>
              <a:buFont typeface="Arial" pitchFamily="34" charset="0"/>
              <a:buChar char="•"/>
            </a:pPr>
            <a:r>
              <a:rPr lang="en-US" sz="2400" dirty="0" smtClean="0"/>
              <a:t>Easier to make rigging and </a:t>
            </a:r>
            <a:br>
              <a:rPr lang="en-US" sz="2400" dirty="0" smtClean="0"/>
            </a:br>
            <a:r>
              <a:rPr lang="en-US" sz="2400" dirty="0" smtClean="0"/>
              <a:t>animations tools </a:t>
            </a:r>
            <a:endParaRPr lang="de-DE" sz="2400" dirty="0"/>
          </a:p>
        </p:txBody>
      </p:sp>
      <p:pic>
        <p:nvPicPr>
          <p:cNvPr id="5" name="Picture 4" descr="full_characterConnection.jpg"/>
          <p:cNvPicPr>
            <a:picLocks noChangeAspect="1"/>
          </p:cNvPicPr>
          <p:nvPr/>
        </p:nvPicPr>
        <p:blipFill>
          <a:blip r:embed="rId4"/>
          <a:stretch>
            <a:fillRect/>
          </a:stretch>
        </p:blipFill>
        <p:spPr>
          <a:xfrm>
            <a:off x="6248400" y="285750"/>
            <a:ext cx="2133599" cy="4691307"/>
          </a:xfrm>
          <a:prstGeom prst="rect">
            <a:avLst/>
          </a:prstGeom>
        </p:spPr>
      </p:pic>
      <p:pic>
        <p:nvPicPr>
          <p:cNvPr id="7" name="Picture 2" descr="C:\Users\riham\Desktop\logos\CRYTEK_RGB_pos.png"/>
          <p:cNvPicPr>
            <a:picLocks noChangeAspect="1" noChangeArrowheads="1"/>
          </p:cNvPicPr>
          <p:nvPr/>
        </p:nvPicPr>
        <p:blipFill>
          <a:blip r:embed="rId5"/>
          <a:srcRect/>
          <a:stretch>
            <a:fillRect/>
          </a:stretch>
        </p:blipFill>
        <p:spPr bwMode="auto">
          <a:xfrm>
            <a:off x="7924800" y="4476750"/>
            <a:ext cx="916004" cy="307493"/>
          </a:xfrm>
          <a:prstGeom prst="rect">
            <a:avLst/>
          </a:prstGeom>
          <a:noFill/>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pesetup_tool_05.jpg">
            <a:hlinkClick r:id="rId4" action="ppaction://hlinkfile"/>
          </p:cNvPr>
          <p:cNvPicPr>
            <a:picLocks noChangeAspect="1"/>
          </p:cNvPicPr>
          <p:nvPr/>
        </p:nvPicPr>
        <p:blipFill>
          <a:blip r:embed="rId5"/>
          <a:stretch>
            <a:fillRect/>
          </a:stretch>
        </p:blipFill>
        <p:spPr>
          <a:xfrm>
            <a:off x="2962511" y="828071"/>
            <a:ext cx="3276600" cy="4176298"/>
          </a:xfrm>
          <a:prstGeom prst="rect">
            <a:avLst/>
          </a:prstGeom>
        </p:spPr>
      </p:pic>
      <p:sp>
        <p:nvSpPr>
          <p:cNvPr id="2" name="Title 1"/>
          <p:cNvSpPr>
            <a:spLocks noGrp="1"/>
          </p:cNvSpPr>
          <p:nvPr>
            <p:ph type="title"/>
          </p:nvPr>
        </p:nvSpPr>
        <p:spPr/>
        <p:txBody>
          <a:bodyPr/>
          <a:lstStyle/>
          <a:p>
            <a:r>
              <a:rPr lang="en-US" dirty="0" smtClean="0"/>
              <a:t>Tool Examples</a:t>
            </a:r>
            <a:endParaRPr lang="de-DE" dirty="0"/>
          </a:p>
        </p:txBody>
      </p:sp>
      <p:pic>
        <p:nvPicPr>
          <p:cNvPr id="4" name="Content Placeholder 3" descr="anim_toolBox.jpg"/>
          <p:cNvPicPr>
            <a:picLocks noGrp="1" noChangeAspect="1"/>
          </p:cNvPicPr>
          <p:nvPr>
            <p:ph idx="1"/>
          </p:nvPr>
        </p:nvPicPr>
        <p:blipFill>
          <a:blip r:embed="rId6"/>
          <a:stretch>
            <a:fillRect/>
          </a:stretch>
        </p:blipFill>
        <p:spPr>
          <a:xfrm>
            <a:off x="282229" y="676277"/>
            <a:ext cx="3418115" cy="4356669"/>
          </a:xfrm>
        </p:spPr>
      </p:pic>
      <p:pic>
        <p:nvPicPr>
          <p:cNvPr id="5" name="Picture 4" descr="CryPed_character_explorer.jpg"/>
          <p:cNvPicPr>
            <a:picLocks noChangeAspect="1"/>
          </p:cNvPicPr>
          <p:nvPr/>
        </p:nvPicPr>
        <p:blipFill>
          <a:blip r:embed="rId7"/>
          <a:stretch>
            <a:fillRect/>
          </a:stretch>
        </p:blipFill>
        <p:spPr>
          <a:xfrm>
            <a:off x="4953000" y="285750"/>
            <a:ext cx="3724511" cy="4747196"/>
          </a:xfrm>
          <a:prstGeom prst="rect">
            <a:avLst/>
          </a:prstGeom>
        </p:spPr>
      </p:pic>
      <p:pic>
        <p:nvPicPr>
          <p:cNvPr id="7" name="Picture 2" descr="C:\Users\riham\Desktop\logos\CRYTEK_RGB_pos.png"/>
          <p:cNvPicPr>
            <a:picLocks noChangeAspect="1" noChangeArrowheads="1"/>
          </p:cNvPicPr>
          <p:nvPr/>
        </p:nvPicPr>
        <p:blipFill>
          <a:blip r:embed="rId8"/>
          <a:srcRect/>
          <a:stretch>
            <a:fillRect/>
          </a:stretch>
        </p:blipFill>
        <p:spPr bwMode="auto">
          <a:xfrm>
            <a:off x="7391400" y="4248150"/>
            <a:ext cx="1524000" cy="511590"/>
          </a:xfrm>
          <a:prstGeom prst="rect">
            <a:avLst/>
          </a:prstGeom>
          <a:noFill/>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Advantages:</a:t>
            </a:r>
            <a:endParaRPr lang="de-DE" dirty="0"/>
          </a:p>
        </p:txBody>
      </p:sp>
      <p:sp>
        <p:nvSpPr>
          <p:cNvPr id="3" name="Text Placeholder 2"/>
          <p:cNvSpPr>
            <a:spLocks noGrp="1"/>
          </p:cNvSpPr>
          <p:nvPr>
            <p:ph idx="1"/>
          </p:nvPr>
        </p:nvSpPr>
        <p:spPr>
          <a:xfrm>
            <a:off x="533400" y="1504950"/>
            <a:ext cx="8077199" cy="3429000"/>
          </a:xfrm>
        </p:spPr>
        <p:txBody>
          <a:bodyPr>
            <a:normAutofit lnSpcReduction="10000"/>
          </a:bodyPr>
          <a:lstStyle/>
          <a:p>
            <a:pPr>
              <a:buFont typeface="Arial" panose="020B0604020202020204" pitchFamily="34" charset="0"/>
              <a:buChar char="•"/>
            </a:pPr>
            <a:r>
              <a:rPr lang="en-US" sz="2400" dirty="0" smtClean="0"/>
              <a:t>Instant Creation</a:t>
            </a:r>
          </a:p>
          <a:p>
            <a:pPr>
              <a:buFont typeface="Arial" panose="020B0604020202020204" pitchFamily="34" charset="0"/>
              <a:buChar char="•"/>
            </a:pPr>
            <a:endParaRPr lang="en-US" sz="1200" dirty="0" smtClean="0"/>
          </a:p>
          <a:p>
            <a:pPr>
              <a:buFont typeface="Arial" panose="020B0604020202020204" pitchFamily="34" charset="0"/>
              <a:buChar char="•"/>
            </a:pPr>
            <a:r>
              <a:rPr lang="en-US" sz="2400" dirty="0" smtClean="0"/>
              <a:t>Rigs consistency</a:t>
            </a:r>
            <a:r>
              <a:rPr lang="en-US" sz="2000" dirty="0" smtClean="0"/>
              <a:t/>
            </a:r>
            <a:br>
              <a:rPr lang="en-US" sz="2000" dirty="0" smtClean="0"/>
            </a:br>
            <a:r>
              <a:rPr lang="en-US" sz="1600" dirty="0" smtClean="0"/>
              <a:t>Marking Menus, space switching,</a:t>
            </a:r>
            <a:br>
              <a:rPr lang="en-US" sz="1600" dirty="0" smtClean="0"/>
            </a:br>
            <a:r>
              <a:rPr lang="en-US" sz="1600" dirty="0" err="1" smtClean="0"/>
              <a:t>Ik</a:t>
            </a:r>
            <a:r>
              <a:rPr lang="en-US" sz="1600" dirty="0" smtClean="0"/>
              <a:t>/</a:t>
            </a:r>
            <a:r>
              <a:rPr lang="en-US" sz="1600" dirty="0" err="1" smtClean="0"/>
              <a:t>Fk</a:t>
            </a:r>
            <a:r>
              <a:rPr lang="en-US" sz="1600" dirty="0" smtClean="0"/>
              <a:t> snap etc..</a:t>
            </a:r>
          </a:p>
          <a:p>
            <a:pPr>
              <a:buFont typeface="Arial" panose="020B0604020202020204" pitchFamily="34" charset="0"/>
              <a:buChar char="•"/>
            </a:pPr>
            <a:endParaRPr lang="en-US" sz="1200" dirty="0" smtClean="0"/>
          </a:p>
          <a:p>
            <a:pPr lvl="0">
              <a:buClr>
                <a:srgbClr val="F0A22E"/>
              </a:buClr>
              <a:buFont typeface="Arial" panose="020B0604020202020204" pitchFamily="34" charset="0"/>
              <a:buChar char="•"/>
            </a:pPr>
            <a:r>
              <a:rPr lang="en-US" sz="2400" dirty="0" smtClean="0">
                <a:solidFill>
                  <a:prstClr val="black"/>
                </a:solidFill>
              </a:rPr>
              <a:t>Fast iterations</a:t>
            </a:r>
          </a:p>
          <a:p>
            <a:pPr lvl="0">
              <a:buClr>
                <a:srgbClr val="F0A22E"/>
              </a:buClr>
              <a:buFont typeface="Arial" panose="020B0604020202020204" pitchFamily="34" charset="0"/>
              <a:buChar char="•"/>
            </a:pPr>
            <a:endParaRPr lang="en-US" sz="1200" dirty="0" smtClean="0"/>
          </a:p>
          <a:p>
            <a:pPr>
              <a:buFont typeface="Arial" panose="020B0604020202020204" pitchFamily="34" charset="0"/>
              <a:buChar char="•"/>
            </a:pPr>
            <a:r>
              <a:rPr lang="en-US" sz="2400" dirty="0" smtClean="0"/>
              <a:t>One tool set</a:t>
            </a:r>
          </a:p>
          <a:p>
            <a:pPr>
              <a:buFont typeface="Arial" panose="020B0604020202020204" pitchFamily="34" charset="0"/>
              <a:buChar char="•"/>
            </a:pPr>
            <a:endParaRPr lang="en-US" sz="1200" dirty="0" smtClean="0"/>
          </a:p>
          <a:p>
            <a:pPr>
              <a:buFont typeface="Arial" panose="020B0604020202020204" pitchFamily="34" charset="0"/>
              <a:buChar char="•"/>
            </a:pPr>
            <a:r>
              <a:rPr lang="en-US" sz="2400" dirty="0" smtClean="0"/>
              <a:t>Multiple copies of the </a:t>
            </a:r>
            <a:br>
              <a:rPr lang="en-US" sz="2400" dirty="0" smtClean="0"/>
            </a:br>
            <a:r>
              <a:rPr lang="en-US" sz="2400" dirty="0" smtClean="0"/>
              <a:t>rig in one </a:t>
            </a:r>
            <a:r>
              <a:rPr lang="en-US" sz="2400" dirty="0" err="1" smtClean="0"/>
              <a:t>secene</a:t>
            </a:r>
            <a:endParaRPr lang="en-US" sz="1200" dirty="0" smtClean="0"/>
          </a:p>
          <a:p>
            <a:endParaRPr lang="en-US" sz="2000" dirty="0" smtClean="0"/>
          </a:p>
          <a:p>
            <a:endParaRPr lang="en-US" sz="2000" dirty="0" smtClean="0"/>
          </a:p>
        </p:txBody>
      </p:sp>
      <p:pic>
        <p:nvPicPr>
          <p:cNvPr id="6" name="Picture 5" descr="marius_rig.jpg">
            <a:hlinkClick r:id="rId4" action="ppaction://hlinkfile"/>
          </p:cNvPr>
          <p:cNvPicPr>
            <a:picLocks noChangeAspect="1"/>
          </p:cNvPicPr>
          <p:nvPr/>
        </p:nvPicPr>
        <p:blipFill>
          <a:blip r:embed="rId5"/>
          <a:srcRect l="27364" t="3153" r="27028" b="4955"/>
          <a:stretch>
            <a:fillRect/>
          </a:stretch>
        </p:blipFill>
        <p:spPr>
          <a:xfrm>
            <a:off x="5029200" y="1200150"/>
            <a:ext cx="3429000" cy="3886200"/>
          </a:xfrm>
          <a:prstGeom prst="rect">
            <a:avLst/>
          </a:prstGeom>
        </p:spPr>
      </p:pic>
      <p:pic>
        <p:nvPicPr>
          <p:cNvPr id="7" name="Picture 2" descr="C:\Users\riham\Desktop\logos\CRYTEK_RGB_pos.png"/>
          <p:cNvPicPr>
            <a:picLocks noChangeAspect="1" noChangeArrowheads="1"/>
          </p:cNvPicPr>
          <p:nvPr/>
        </p:nvPicPr>
        <p:blipFill>
          <a:blip r:embed="rId6"/>
          <a:srcRect/>
          <a:stretch>
            <a:fillRect/>
          </a:stretch>
        </p:blipFill>
        <p:spPr bwMode="auto">
          <a:xfrm>
            <a:off x="7924800" y="4476750"/>
            <a:ext cx="916004" cy="307493"/>
          </a:xfrm>
          <a:prstGeom prst="rect">
            <a:avLst/>
          </a:prstGeom>
          <a:noFill/>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Character Physics</a:t>
            </a:r>
            <a:endParaRPr lang="de-DE" dirty="0"/>
          </a:p>
        </p:txBody>
      </p:sp>
      <p:sp>
        <p:nvSpPr>
          <p:cNvPr id="3" name="Subtitle 2"/>
          <p:cNvSpPr>
            <a:spLocks noGrp="1"/>
          </p:cNvSpPr>
          <p:nvPr>
            <p:ph type="subTitle" idx="1"/>
          </p:nvPr>
        </p:nvSpPr>
        <p:spPr/>
        <p:txBody>
          <a:bodyPr/>
          <a:lstStyle/>
          <a:p>
            <a:r>
              <a:rPr lang="en-US" dirty="0" smtClean="0"/>
              <a:t>Secondary Animations &amp; Cloth</a:t>
            </a:r>
            <a:endParaRPr lang="de-DE" dirty="0"/>
          </a:p>
        </p:txBody>
      </p:sp>
      <p:pic>
        <p:nvPicPr>
          <p:cNvPr id="1028" name="Picture 4" descr="C:\Users\riham\Desktop\GDC\images\summer.png"/>
          <p:cNvPicPr>
            <a:picLocks noChangeAspect="1" noChangeArrowheads="1"/>
          </p:cNvPicPr>
          <p:nvPr/>
        </p:nvPicPr>
        <p:blipFill>
          <a:blip r:embed="rId3"/>
          <a:srcRect/>
          <a:stretch>
            <a:fillRect/>
          </a:stretch>
        </p:blipFill>
        <p:spPr bwMode="auto">
          <a:xfrm>
            <a:off x="5867400" y="209550"/>
            <a:ext cx="2901950" cy="3484752"/>
          </a:xfrm>
          <a:prstGeom prst="rect">
            <a:avLst/>
          </a:prstGeom>
          <a:noFill/>
        </p:spPr>
      </p:pic>
      <p:pic>
        <p:nvPicPr>
          <p:cNvPr id="6" name="Picture 2" descr="C:\Users\riham\Desktop\logos\CRYTEK_RGB_pos.png"/>
          <p:cNvPicPr>
            <a:picLocks noChangeAspect="1" noChangeArrowheads="1"/>
          </p:cNvPicPr>
          <p:nvPr/>
        </p:nvPicPr>
        <p:blipFill>
          <a:blip r:embed="rId4"/>
          <a:srcRect/>
          <a:stretch>
            <a:fillRect/>
          </a:stretch>
        </p:blipFill>
        <p:spPr bwMode="auto">
          <a:xfrm>
            <a:off x="7924800" y="4476750"/>
            <a:ext cx="916004" cy="30749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4.2|16.3|22.2"/>
</p:tagLst>
</file>

<file path=ppt/tags/tag10.xml><?xml version="1.0" encoding="utf-8"?>
<p:tagLst xmlns:a="http://schemas.openxmlformats.org/drawingml/2006/main" xmlns:r="http://schemas.openxmlformats.org/officeDocument/2006/relationships" xmlns:p="http://schemas.openxmlformats.org/presentationml/2006/main">
  <p:tag name="TIMING" val="|7.2|17.6|29.7|19"/>
</p:tagLst>
</file>

<file path=ppt/tags/tag11.xml><?xml version="1.0" encoding="utf-8"?>
<p:tagLst xmlns:a="http://schemas.openxmlformats.org/drawingml/2006/main" xmlns:r="http://schemas.openxmlformats.org/officeDocument/2006/relationships" xmlns:p="http://schemas.openxmlformats.org/presentationml/2006/main">
  <p:tag name="TIMING" val="|0.8|9|9.1|0.7|0.4"/>
</p:tagLst>
</file>

<file path=ppt/tags/tag12.xml><?xml version="1.0" encoding="utf-8"?>
<p:tagLst xmlns:a="http://schemas.openxmlformats.org/drawingml/2006/main" xmlns:r="http://schemas.openxmlformats.org/officeDocument/2006/relationships" xmlns:p="http://schemas.openxmlformats.org/presentationml/2006/main">
  <p:tag name="TIMING" val="|0.6|5.1|0.6|0.3|0.2"/>
</p:tagLst>
</file>

<file path=ppt/tags/tag2.xml><?xml version="1.0" encoding="utf-8"?>
<p:tagLst xmlns:a="http://schemas.openxmlformats.org/drawingml/2006/main" xmlns:r="http://schemas.openxmlformats.org/officeDocument/2006/relationships" xmlns:p="http://schemas.openxmlformats.org/presentationml/2006/main">
  <p:tag name="TIMING" val="|0.6|3.1|15|1|1"/>
</p:tagLst>
</file>

<file path=ppt/tags/tag3.xml><?xml version="1.0" encoding="utf-8"?>
<p:tagLst xmlns:a="http://schemas.openxmlformats.org/drawingml/2006/main" xmlns:r="http://schemas.openxmlformats.org/officeDocument/2006/relationships" xmlns:p="http://schemas.openxmlformats.org/presentationml/2006/main">
  <p:tag name="TIMING" val="|0.4|0.6|5.4|0.8"/>
</p:tagLst>
</file>

<file path=ppt/tags/tag4.xml><?xml version="1.0" encoding="utf-8"?>
<p:tagLst xmlns:a="http://schemas.openxmlformats.org/drawingml/2006/main" xmlns:r="http://schemas.openxmlformats.org/officeDocument/2006/relationships" xmlns:p="http://schemas.openxmlformats.org/presentationml/2006/main">
  <p:tag name="TIMING" val="|0.7|0.7|0.8|2.2"/>
</p:tagLst>
</file>

<file path=ppt/tags/tag5.xml><?xml version="1.0" encoding="utf-8"?>
<p:tagLst xmlns:a="http://schemas.openxmlformats.org/drawingml/2006/main" xmlns:r="http://schemas.openxmlformats.org/officeDocument/2006/relationships" xmlns:p="http://schemas.openxmlformats.org/presentationml/2006/main">
  <p:tag name="TIMING" val="|0.5|8.9|1.9"/>
</p:tagLst>
</file>

<file path=ppt/tags/tag6.xml><?xml version="1.0" encoding="utf-8"?>
<p:tagLst xmlns:a="http://schemas.openxmlformats.org/drawingml/2006/main" xmlns:r="http://schemas.openxmlformats.org/officeDocument/2006/relationships" xmlns:p="http://schemas.openxmlformats.org/presentationml/2006/main">
  <p:tag name="TIMING" val="|0.3|0.5|0.4|0.5|0.5"/>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ags/tag8.xml><?xml version="1.0" encoding="utf-8"?>
<p:tagLst xmlns:a="http://schemas.openxmlformats.org/drawingml/2006/main" xmlns:r="http://schemas.openxmlformats.org/officeDocument/2006/relationships" xmlns:p="http://schemas.openxmlformats.org/presentationml/2006/main">
  <p:tag name="TIMING" val="|6.7|15.8|35.8|4.7"/>
</p:tagLst>
</file>

<file path=ppt/tags/tag9.xml><?xml version="1.0" encoding="utf-8"?>
<p:tagLst xmlns:a="http://schemas.openxmlformats.org/drawingml/2006/main" xmlns:r="http://schemas.openxmlformats.org/officeDocument/2006/relationships" xmlns:p="http://schemas.openxmlformats.org/presentationml/2006/main">
  <p:tag name="TIMING" val="|1.3|26.3|7.2|32.7|4.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956</Words>
  <Application>Microsoft Office PowerPoint</Application>
  <PresentationFormat>On-screen Show (16:9)</PresentationFormat>
  <Paragraphs>169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Module</vt:lpstr>
      <vt:lpstr>RYSE: Characters In Focus</vt:lpstr>
      <vt:lpstr>Session Overview</vt:lpstr>
      <vt:lpstr>Slide 3</vt:lpstr>
      <vt:lpstr>Modular Rigging Pipeline</vt:lpstr>
      <vt:lpstr>Custom Nodes</vt:lpstr>
      <vt:lpstr>Metadata Framework</vt:lpstr>
      <vt:lpstr>Tool Examples</vt:lpstr>
      <vt:lpstr>Advantages:</vt:lpstr>
      <vt:lpstr>Character Physics</vt:lpstr>
      <vt:lpstr>Slide 10</vt:lpstr>
      <vt:lpstr>Requirements:</vt:lpstr>
      <vt:lpstr>Physicalized Joints</vt:lpstr>
      <vt:lpstr>In-Game Cloth</vt:lpstr>
      <vt:lpstr>In-Game Cloth</vt:lpstr>
      <vt:lpstr>Slide 15</vt:lpstr>
      <vt:lpstr>Collisions</vt:lpstr>
      <vt:lpstr>Cloth Editor</vt:lpstr>
      <vt:lpstr>The Skirt Rig</vt:lpstr>
      <vt:lpstr>Slide 19</vt:lpstr>
      <vt:lpstr>Many 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Ryse: Characters Setup In Focus</dc:title>
  <dc:creator>Riham Toulan</dc:creator>
  <cp:lastModifiedBy>riham</cp:lastModifiedBy>
  <cp:revision>786</cp:revision>
  <dcterms:modified xsi:type="dcterms:W3CDTF">2014-03-28T13:30:29Z</dcterms:modified>
</cp:coreProperties>
</file>